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95" r:id="rId17"/>
    <p:sldId id="293" r:id="rId18"/>
    <p:sldId id="294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10" r:id="rId33"/>
    <p:sldId id="309" r:id="rId34"/>
    <p:sldId id="311" r:id="rId35"/>
    <p:sldId id="276" r:id="rId36"/>
    <p:sldId id="277" r:id="rId37"/>
    <p:sldId id="278" r:id="rId38"/>
    <p:sldId id="279" r:id="rId39"/>
    <p:sldId id="280" r:id="rId40"/>
    <p:sldId id="281" r:id="rId41"/>
    <p:sldId id="312" r:id="rId42"/>
    <p:sldId id="282" r:id="rId43"/>
    <p:sldId id="283" r:id="rId44"/>
    <p:sldId id="284" r:id="rId45"/>
    <p:sldId id="285" r:id="rId46"/>
    <p:sldId id="286" r:id="rId47"/>
    <p:sldId id="322" r:id="rId48"/>
    <p:sldId id="321" r:id="rId49"/>
    <p:sldId id="315" r:id="rId50"/>
    <p:sldId id="313" r:id="rId51"/>
    <p:sldId id="314" r:id="rId52"/>
    <p:sldId id="271" r:id="rId53"/>
    <p:sldId id="273" r:id="rId54"/>
    <p:sldId id="316" r:id="rId55"/>
    <p:sldId id="274" r:id="rId56"/>
    <p:sldId id="275" r:id="rId57"/>
    <p:sldId id="272" r:id="rId58"/>
    <p:sldId id="317" r:id="rId59"/>
    <p:sldId id="318" r:id="rId60"/>
    <p:sldId id="319" r:id="rId61"/>
    <p:sldId id="320" r:id="rId62"/>
    <p:sldId id="287" r:id="rId63"/>
    <p:sldId id="288" r:id="rId64"/>
    <p:sldId id="289" r:id="rId65"/>
    <p:sldId id="290" r:id="rId66"/>
    <p:sldId id="291" r:id="rId67"/>
    <p:sldId id="29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7671" autoAdjust="0"/>
    <p:restoredTop sz="94484" autoAdjust="0"/>
  </p:normalViewPr>
  <p:slideViewPr>
    <p:cSldViewPr>
      <p:cViewPr varScale="1">
        <p:scale>
          <a:sx n="69" d="100"/>
          <a:sy n="69" d="100"/>
        </p:scale>
        <p:origin x="-174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B0985-982D-4EF9-9BCF-904085DCB503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5C203-4CF3-4B78-A937-849B32798E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5C203-4CF3-4B78-A937-849B32798EB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AAE87-F603-4FBC-84FF-E6A7D928C74F}" type="datetimeFigureOut">
              <a:rPr lang="ko-KR" altLang="en-US" smtClean="0"/>
              <a:pPr/>
              <a:t>2014-11-26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7E03A-19BC-4A47-9A2C-9B9E7FA87F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8596" y="428604"/>
            <a:ext cx="7772400" cy="82708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7.</a:t>
            </a:r>
            <a:r>
              <a:rPr lang="ko-KR" altLang="en-US" sz="36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장 서비스와 백그라운드 작업</a:t>
            </a:r>
            <a:endParaRPr lang="ko-KR" altLang="en-US" sz="36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3042" y="1785926"/>
            <a:ext cx="6643734" cy="36933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개요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b="1" smtClean="0">
                <a:latin typeface="굴림" pitchFamily="50" charset="-127"/>
                <a:ea typeface="굴림" pitchFamily="50" charset="-127"/>
              </a:rPr>
            </a:b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b="1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서비스의 라이프 사이클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(life cycle)</a:t>
            </a:r>
            <a:br>
              <a:rPr lang="en-US" altLang="ko-KR" b="1" smtClean="0">
                <a:latin typeface="굴림" pitchFamily="50" charset="-127"/>
                <a:ea typeface="굴림" pitchFamily="50" charset="-127"/>
              </a:rPr>
            </a:b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b="1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클래스 구조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b="1" smtClean="0">
                <a:latin typeface="굴림" pitchFamily="50" charset="-127"/>
                <a:ea typeface="굴림" pitchFamily="50" charset="-127"/>
              </a:rPr>
            </a:b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b="1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실습 예제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b="1" smtClean="0">
                <a:latin typeface="굴림" pitchFamily="50" charset="-127"/>
                <a:ea typeface="굴림" pitchFamily="50" charset="-127"/>
              </a:rPr>
            </a:b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 Thread 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기능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b="1" smtClean="0">
                <a:latin typeface="굴림" pitchFamily="50" charset="-127"/>
                <a:ea typeface="굴림" pitchFamily="50" charset="-127"/>
              </a:rPr>
            </a:b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  AsyncTask </a:t>
            </a:r>
          </a:p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b="1" smtClean="0">
                <a:latin typeface="굴림" pitchFamily="50" charset="-127"/>
                <a:ea typeface="굴림" pitchFamily="50" charset="-127"/>
              </a:rPr>
            </a:b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42852"/>
            <a:ext cx="921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굴림" pitchFamily="50" charset="-127"/>
                <a:ea typeface="굴림" pitchFamily="50" charset="-127"/>
              </a:rPr>
              <a:t>1-5.</a:t>
            </a:r>
            <a:r>
              <a:rPr lang="ko-KR" altLang="en-US" sz="2000" b="1" smtClean="0">
                <a:latin typeface="굴림" pitchFamily="50" charset="-127"/>
                <a:ea typeface="굴림" pitchFamily="50" charset="-127"/>
              </a:rPr>
              <a:t>서비스를 바인드하여 조작하기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596" y="714356"/>
            <a:ext cx="8215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1.Contest.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startService()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메소드를 호출해서 서비스를 실행 시 서비스에서 정의된 </a:t>
            </a: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    일반 메소드를 사용할 수 없음</a:t>
            </a: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2.Context.bindService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를 사용하면 서비스에 정의된  일반 메소드를 사용할 수 있다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57224" y="2571744"/>
            <a:ext cx="1643074" cy="3643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15008" y="2571744"/>
            <a:ext cx="1643074" cy="364333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00100" y="2714620"/>
            <a:ext cx="1285884" cy="785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Connection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57884" y="2714620"/>
            <a:ext cx="1285884" cy="785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Binder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0100" y="3571876"/>
            <a:ext cx="1285884" cy="19288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@override</a:t>
            </a:r>
          </a:p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onServiceConnected()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0100" y="5643578"/>
            <a:ext cx="1285884" cy="357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Activity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57884" y="3571876"/>
            <a:ext cx="1285884" cy="19288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@overide</a:t>
            </a:r>
          </a:p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onBind();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57884" y="5643578"/>
            <a:ext cx="1285884" cy="357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Service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428860" y="3000372"/>
            <a:ext cx="3286148" cy="158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57356" y="6429396"/>
            <a:ext cx="4786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서비스를 바인딩하여 조작하는  동작원리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42852"/>
            <a:ext cx="9215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굴림" pitchFamily="50" charset="-127"/>
                <a:ea typeface="굴림" pitchFamily="50" charset="-127"/>
              </a:rPr>
              <a:t>1-6.</a:t>
            </a:r>
            <a:r>
              <a:rPr lang="ko-KR" altLang="en-US" sz="2000" b="1" smtClean="0">
                <a:latin typeface="굴림" pitchFamily="50" charset="-127"/>
                <a:ea typeface="굴림" pitchFamily="50" charset="-127"/>
              </a:rPr>
              <a:t>서비스를 바인드하여  실행하는 방법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928670"/>
            <a:ext cx="7429552" cy="13542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서비스 내에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Binder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만들기</a:t>
            </a: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2.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다른 컴포넌트에서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ServiceConnection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생성</a:t>
            </a: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3.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서비스를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BindService(Intent, ServiceConnection, FLAG)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메소드로 시작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142984"/>
            <a:ext cx="630555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928662" y="4071942"/>
            <a:ext cx="5715040" cy="2214578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034" y="214290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1.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서비스를 변경한다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14290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2.UI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변경하기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2984"/>
            <a:ext cx="530542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1357298"/>
            <a:ext cx="23336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075" y="0"/>
            <a:ext cx="6419850" cy="691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1500166" y="3929066"/>
            <a:ext cx="5786478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28728" y="1785926"/>
            <a:ext cx="5786478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85852" y="5857892"/>
            <a:ext cx="5786478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3071834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142984"/>
            <a:ext cx="3214678" cy="488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928630" y="214290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실행결과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7158" y="3143248"/>
            <a:ext cx="3357586" cy="85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43504" y="5286388"/>
            <a:ext cx="3214710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7781925" cy="345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000232" y="928670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Androidmanifest.xml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1928794" y="3929066"/>
            <a:ext cx="4786346" cy="7143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43108" y="0"/>
            <a:ext cx="542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Service</a:t>
            </a:r>
            <a:r>
              <a:rPr lang="ko-KR" altLang="en-US" b="1" smtClean="0"/>
              <a:t>를 </a:t>
            </a:r>
            <a:r>
              <a:rPr lang="en-US" altLang="ko-KR" b="1" smtClean="0"/>
              <a:t>intent</a:t>
            </a:r>
            <a:r>
              <a:rPr lang="ko-KR" altLang="en-US" b="1" smtClean="0"/>
              <a:t>로 호출해서 사용하기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00166" y="5214950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intent</a:t>
            </a:r>
            <a:r>
              <a:rPr lang="ko-KR" altLang="en-US" b="1" smtClean="0"/>
              <a:t>를 이용해서 서비스를 호출한다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  <p:sp>
        <p:nvSpPr>
          <p:cNvPr id="7" name="자유형 6"/>
          <p:cNvSpPr/>
          <p:nvPr/>
        </p:nvSpPr>
        <p:spPr>
          <a:xfrm>
            <a:off x="1022350" y="4254500"/>
            <a:ext cx="819150" cy="1104900"/>
          </a:xfrm>
          <a:custGeom>
            <a:avLst/>
            <a:gdLst>
              <a:gd name="connsiteX0" fmla="*/ 819150 w 819150"/>
              <a:gd name="connsiteY0" fmla="*/ 0 h 1104900"/>
              <a:gd name="connsiteX1" fmla="*/ 57150 w 819150"/>
              <a:gd name="connsiteY1" fmla="*/ 622300 h 1104900"/>
              <a:gd name="connsiteX2" fmla="*/ 476250 w 81915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150" h="1104900">
                <a:moveTo>
                  <a:pt x="819150" y="0"/>
                </a:moveTo>
                <a:cubicBezTo>
                  <a:pt x="466725" y="219075"/>
                  <a:pt x="114300" y="438150"/>
                  <a:pt x="57150" y="622300"/>
                </a:cubicBezTo>
                <a:cubicBezTo>
                  <a:pt x="0" y="806450"/>
                  <a:pt x="238125" y="955675"/>
                  <a:pt x="476250" y="1104900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3108" y="0"/>
            <a:ext cx="542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Service </a:t>
            </a:r>
            <a:r>
              <a:rPr lang="ko-KR" altLang="en-US" b="1" dirty="0" smtClean="0"/>
              <a:t>기능을 이용한 </a:t>
            </a:r>
            <a:r>
              <a:rPr lang="en-US" altLang="ko-KR" b="1" dirty="0" smtClean="0"/>
              <a:t>Media </a:t>
            </a:r>
            <a:r>
              <a:rPr lang="en-US" altLang="ko-KR" b="1" dirty="0" err="1" smtClean="0"/>
              <a:t>Plyaer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예제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642918"/>
            <a:ext cx="6972300" cy="525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918"/>
            <a:ext cx="1838325" cy="155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500034" y="1857364"/>
            <a:ext cx="1143008" cy="285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85992"/>
            <a:ext cx="2071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Res</a:t>
            </a:r>
            <a:r>
              <a:rPr lang="ko-KR" altLang="en-US" sz="1050" b="1" dirty="0" smtClean="0"/>
              <a:t>폴더에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Raw</a:t>
            </a:r>
            <a:r>
              <a:rPr lang="ko-KR" altLang="en-US" sz="1050" b="1" dirty="0" smtClean="0"/>
              <a:t>폴더를 생성한</a:t>
            </a:r>
            <a:endParaRPr lang="en-US" altLang="ko-KR" sz="1050" b="1" dirty="0" smtClean="0"/>
          </a:p>
          <a:p>
            <a:r>
              <a:rPr lang="ko-KR" altLang="en-US" sz="1050" b="1" dirty="0" smtClean="0"/>
              <a:t>후 </a:t>
            </a:r>
            <a:r>
              <a:rPr lang="en-US" altLang="ko-KR" sz="1050" b="1" dirty="0" smtClean="0"/>
              <a:t>test.mid</a:t>
            </a:r>
          </a:p>
          <a:p>
            <a:r>
              <a:rPr lang="ko-KR" altLang="en-US" sz="1050" b="1" dirty="0" smtClean="0"/>
              <a:t>파일을 생성한다</a:t>
            </a:r>
            <a:r>
              <a:rPr lang="en-US" altLang="ko-KR" sz="1050" b="1" dirty="0" smtClean="0"/>
              <a:t>.</a:t>
            </a:r>
            <a:endParaRPr lang="ko-KR" altLang="en-US" sz="1050" b="1" dirty="0"/>
          </a:p>
        </p:txBody>
      </p:sp>
      <p:sp>
        <p:nvSpPr>
          <p:cNvPr id="7" name="직사각형 6"/>
          <p:cNvSpPr/>
          <p:nvPr/>
        </p:nvSpPr>
        <p:spPr>
          <a:xfrm>
            <a:off x="3357554" y="2643182"/>
            <a:ext cx="5429288" cy="107157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4612" y="357166"/>
            <a:ext cx="357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MediaService.java</a:t>
            </a:r>
            <a:endParaRPr lang="ko-KR" altLang="en-US" sz="14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785794"/>
            <a:ext cx="5524500" cy="4695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571480"/>
            <a:ext cx="3656592" cy="474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643174" y="214290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실행 결과</a:t>
            </a:r>
            <a:endParaRPr lang="ko-KR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5500702"/>
            <a:ext cx="5453076" cy="1097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214290"/>
            <a:ext cx="742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1.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서비스</a:t>
            </a:r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(service)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 개요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100" y="785794"/>
            <a:ext cx="7643866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dirty="0" smtClean="0">
                <a:latin typeface="굴림" pitchFamily="50" charset="-127"/>
                <a:ea typeface="굴림" pitchFamily="50" charset="-127"/>
              </a:rPr>
              <a:t>유저 인터페이스 없이 작업을 진행할 수 있는 기능 제공</a:t>
            </a:r>
            <a:endParaRPr lang="en-US" altLang="ko-KR" b="1" dirty="0" smtClean="0">
              <a:latin typeface="굴림" pitchFamily="50" charset="-127"/>
              <a:ea typeface="굴림" pitchFamily="50" charset="-127"/>
            </a:endParaRPr>
          </a:p>
          <a:p>
            <a:endParaRPr lang="en-US" altLang="ko-KR" b="1" dirty="0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b="1" dirty="0" smtClean="0">
                <a:latin typeface="굴림" pitchFamily="50" charset="-127"/>
                <a:ea typeface="굴림" pitchFamily="50" charset="-127"/>
              </a:rPr>
              <a:t>주로 네트워크 연동 작업에 많이 사용 된다</a:t>
            </a:r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b="1" dirty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Android Service </a:t>
            </a:r>
            <a:r>
              <a:rPr lang="ko-KR" altLang="en-US" b="1" smtClean="0"/>
              <a:t>에서 </a:t>
            </a:r>
            <a:r>
              <a:rPr lang="en-US" altLang="ko-KR" b="1" smtClean="0"/>
              <a:t>Alert </a:t>
            </a:r>
            <a:r>
              <a:rPr lang="ko-KR" altLang="en-US" b="1" smtClean="0"/>
              <a:t>창 띄우기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357158" y="500042"/>
            <a:ext cx="807249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Android Service</a:t>
            </a:r>
            <a:r>
              <a:rPr lang="ko-KR" altLang="en-US" b="1" smtClean="0"/>
              <a:t>에서 </a:t>
            </a:r>
            <a:r>
              <a:rPr lang="en-US" altLang="ko-KR" b="1" smtClean="0"/>
              <a:t>AlertDialog</a:t>
            </a:r>
            <a:r>
              <a:rPr lang="ko-KR" altLang="en-US" b="1" smtClean="0"/>
              <a:t>을 원칙적으로 띄울 수는 없다</a:t>
            </a:r>
            <a:r>
              <a:rPr lang="en-US" altLang="ko-KR" b="1" smtClean="0"/>
              <a:t>.</a:t>
            </a:r>
            <a:r>
              <a:rPr lang="ko-KR" altLang="en-US" b="1" smtClean="0"/>
              <a:t/>
            </a:r>
            <a:br>
              <a:rPr lang="ko-KR" altLang="en-US" b="1" smtClean="0"/>
            </a:br>
            <a:r>
              <a:rPr lang="en-US" altLang="ko-KR" b="1" smtClean="0"/>
              <a:t>Dialog </a:t>
            </a:r>
            <a:r>
              <a:rPr lang="ko-KR" altLang="en-US" b="1" smtClean="0"/>
              <a:t>형태의 </a:t>
            </a:r>
            <a:r>
              <a:rPr lang="en-US" altLang="ko-KR" b="1" smtClean="0"/>
              <a:t>Activity</a:t>
            </a:r>
            <a:r>
              <a:rPr lang="ko-KR" altLang="en-US" b="1" smtClean="0"/>
              <a:t>을 만들어 띄우는 편법을 사용해야 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500034" y="142873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androidManifest.xml</a:t>
            </a:r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357430"/>
            <a:ext cx="6762750" cy="1247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1472" y="1928802"/>
            <a:ext cx="6786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step 1. </a:t>
            </a:r>
            <a:r>
              <a:rPr lang="ko-KR" altLang="en-US" sz="1600" b="1" smtClean="0"/>
              <a:t>테마를 다이아로그 형식으로 설정한다</a:t>
            </a:r>
            <a:r>
              <a:rPr lang="en-US" altLang="ko-KR" sz="1600" b="1" smtClean="0"/>
              <a:t>.</a:t>
            </a:r>
            <a:endParaRPr lang="ko-KR" altLang="en-US" sz="1600" b="1"/>
          </a:p>
        </p:txBody>
      </p:sp>
      <p:sp>
        <p:nvSpPr>
          <p:cNvPr id="7" name="직사각형 6"/>
          <p:cNvSpPr/>
          <p:nvPr/>
        </p:nvSpPr>
        <p:spPr>
          <a:xfrm>
            <a:off x="1857356" y="2643182"/>
            <a:ext cx="4500594" cy="285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214290"/>
            <a:ext cx="7643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step 2. AlertDialog Layout “alert_dialog.xml”, </a:t>
            </a:r>
            <a:r>
              <a:rPr lang="ko-KR" altLang="en-US" b="1" smtClean="0"/>
              <a:t>원하는 형태의 </a:t>
            </a:r>
            <a:r>
              <a:rPr lang="en-US" b="1" smtClean="0"/>
              <a:t>Dialog Layout</a:t>
            </a:r>
            <a:r>
              <a:rPr lang="ko-KR" altLang="en-US" b="1" smtClean="0"/>
              <a:t>을 작성한다</a:t>
            </a:r>
            <a:r>
              <a:rPr lang="en-US" altLang="ko-KR" b="1" smtClean="0"/>
              <a:t>.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1000108"/>
            <a:ext cx="4238625" cy="517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0"/>
            <a:ext cx="792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step3</a:t>
            </a:r>
            <a:r>
              <a:rPr lang="en-US" altLang="ko-KR" smtClean="0"/>
              <a:t>.</a:t>
            </a:r>
            <a:r>
              <a:rPr lang="ko-KR" altLang="en-US" b="1" smtClean="0"/>
              <a:t> </a:t>
            </a:r>
            <a:r>
              <a:rPr lang="en-US" altLang="ko-KR" b="1" smtClean="0"/>
              <a:t>AlertDialog Activity, notiMessage</a:t>
            </a:r>
            <a:r>
              <a:rPr lang="ko-KR" altLang="en-US" b="1" smtClean="0"/>
              <a:t>을 </a:t>
            </a:r>
            <a:r>
              <a:rPr lang="en-US" altLang="ko-KR" b="1" smtClean="0"/>
              <a:t>Service</a:t>
            </a:r>
            <a:r>
              <a:rPr lang="ko-KR" altLang="en-US" b="1" smtClean="0"/>
              <a:t>로 부터 전달 받게 된다</a:t>
            </a:r>
            <a:r>
              <a:rPr lang="en-US" altLang="ko-KR" b="1" smtClean="0"/>
              <a:t>. Button</a:t>
            </a:r>
            <a:r>
              <a:rPr lang="ko-KR" altLang="en-US" b="1" smtClean="0"/>
              <a:t>을 클릭하면 </a:t>
            </a:r>
            <a:r>
              <a:rPr lang="en-US" altLang="ko-KR" b="1" smtClean="0"/>
              <a:t>Dialog </a:t>
            </a:r>
            <a:r>
              <a:rPr lang="ko-KR" altLang="en-US" b="1" smtClean="0"/>
              <a:t>창을 닫을 수 있게 </a:t>
            </a:r>
            <a:r>
              <a:rPr lang="en-US" altLang="ko-KR" b="1" smtClean="0"/>
              <a:t>Activity</a:t>
            </a:r>
            <a:r>
              <a:rPr lang="ko-KR" altLang="en-US" b="1" smtClean="0"/>
              <a:t>를 </a:t>
            </a:r>
            <a:r>
              <a:rPr lang="en-US" altLang="ko-KR" b="1" smtClean="0"/>
              <a:t>finish </a:t>
            </a:r>
            <a:r>
              <a:rPr lang="ko-KR" altLang="en-US" b="1" smtClean="0"/>
              <a:t>해준다</a:t>
            </a:r>
            <a:r>
              <a:rPr lang="en-US" altLang="ko-KR" b="1" smtClean="0"/>
              <a:t>.</a:t>
            </a: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10836352" cy="39243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14348" y="928670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AlertDialogActivity.java</a:t>
            </a:r>
            <a:endParaRPr lang="ko-KR" altLang="en-US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142852"/>
            <a:ext cx="60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step 4. AlertDialog.java</a:t>
            </a:r>
            <a:endParaRPr lang="ko-KR" altLang="en-US" b="1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9876924" cy="5124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356" y="0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실행 결과</a:t>
            </a:r>
            <a:endParaRPr lang="ko-KR" altLang="en-US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3556284" cy="5286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357158" y="2928934"/>
            <a:ext cx="3929090" cy="5000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857232"/>
            <a:ext cx="3245686" cy="5219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55"/>
            <a:ext cx="8358246" cy="3109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0" y="142852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브로드캐스트 리시버와 서비스를 이용해서 부팅 시 서비스 실행 하기</a:t>
            </a:r>
            <a:endParaRPr lang="ko-KR" altLang="en-US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5429264"/>
            <a:ext cx="7372350" cy="485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4857760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부팅 시 부팅 신호를 받을 수 있는 권한 설정</a:t>
            </a:r>
            <a:endParaRPr lang="ko-KR" altLang="en-US" b="1"/>
          </a:p>
        </p:txBody>
      </p:sp>
      <p:sp>
        <p:nvSpPr>
          <p:cNvPr id="6" name="직사각형 5"/>
          <p:cNvSpPr/>
          <p:nvPr/>
        </p:nvSpPr>
        <p:spPr>
          <a:xfrm>
            <a:off x="1428728" y="2357430"/>
            <a:ext cx="7215238" cy="11430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71546"/>
            <a:ext cx="8239125" cy="3629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42910" y="428604"/>
            <a:ext cx="478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TestReceiver.java</a:t>
            </a:r>
            <a:endParaRPr lang="ko-KR" altLang="en-US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142984"/>
            <a:ext cx="8265987" cy="4143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71472" y="714356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TestService.java</a:t>
            </a:r>
            <a:endParaRPr lang="ko-KR" altLang="en-US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714356"/>
            <a:ext cx="478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MyActivity.java</a:t>
            </a:r>
            <a:endParaRPr lang="ko-KR" altLang="en-US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428736"/>
            <a:ext cx="496252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28" y="357166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부팅후 시작 하면 화면 전면에 액티비티 보임</a:t>
            </a:r>
            <a:endParaRPr lang="ko-KR" altLang="en-US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285860"/>
            <a:ext cx="3618302" cy="48244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000232" y="6215082"/>
            <a:ext cx="828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앱을 강제 종료한 후 재부팅 하면 실행 되지 않음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214290"/>
            <a:ext cx="742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1-1.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서비스  라이프 싸이클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71472" y="857232"/>
            <a:ext cx="1643074" cy="42862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</a:rPr>
              <a:t>Service is started by StartService()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596" y="1785926"/>
            <a:ext cx="1857388" cy="4286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onCreate()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034" y="2714620"/>
            <a:ext cx="1857388" cy="4286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onStartCommnad()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71472" y="3500438"/>
            <a:ext cx="1643074" cy="42862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</a:rPr>
              <a:t>Service is </a:t>
            </a:r>
          </a:p>
          <a:p>
            <a:pPr algn="ctr"/>
            <a:r>
              <a:rPr lang="en-US" altLang="ko-KR" sz="1200" b="1" smtClean="0">
                <a:solidFill>
                  <a:schemeClr val="tx1"/>
                </a:solidFill>
              </a:rPr>
              <a:t>running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128" y="4357694"/>
            <a:ext cx="1857388" cy="6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The Service 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is stopped</a:t>
            </a: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(no callback)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596" y="5429264"/>
            <a:ext cx="1857388" cy="4286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onDestroy()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0034" y="6143644"/>
            <a:ext cx="1643074" cy="42862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</a:rPr>
              <a:t>Service is</a:t>
            </a:r>
          </a:p>
          <a:p>
            <a:pPr algn="ctr"/>
            <a:r>
              <a:rPr lang="en-US" altLang="ko-KR" sz="1200" b="1" smtClean="0">
                <a:solidFill>
                  <a:schemeClr val="tx1"/>
                </a:solidFill>
              </a:rPr>
              <a:t>shut down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1285852" y="1357298"/>
            <a:ext cx="71438" cy="35719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1285852" y="2285992"/>
            <a:ext cx="71438" cy="35719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1285852" y="3143248"/>
            <a:ext cx="71438" cy="35719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1285852" y="5000636"/>
            <a:ext cx="71438" cy="35719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285852" y="5857892"/>
            <a:ext cx="71438" cy="28575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>
            <a:stCxn id="6" idx="2"/>
            <a:endCxn id="7" idx="0"/>
          </p:cNvCxnSpPr>
          <p:nvPr/>
        </p:nvCxnSpPr>
        <p:spPr>
          <a:xfrm rot="16200000" flipH="1">
            <a:off x="1182101" y="4139973"/>
            <a:ext cx="428628" cy="6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4929190" y="857232"/>
            <a:ext cx="1643074" cy="42862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</a:rPr>
              <a:t>Service is started by StartService()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86314" y="1785926"/>
            <a:ext cx="1857388" cy="4286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onCreate()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57752" y="2714620"/>
            <a:ext cx="1857388" cy="4286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onBind()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29190" y="3500438"/>
            <a:ext cx="1643074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</a:rPr>
              <a:t>Client interacts with the  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786314" y="5429264"/>
            <a:ext cx="1857388" cy="4286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onDestroy()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857752" y="6143644"/>
            <a:ext cx="1643074" cy="42862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</a:rPr>
              <a:t>Service is</a:t>
            </a:r>
          </a:p>
          <a:p>
            <a:pPr algn="ctr"/>
            <a:r>
              <a:rPr lang="en-US" altLang="ko-KR" sz="1200" b="1" smtClean="0">
                <a:solidFill>
                  <a:schemeClr val="tx1"/>
                </a:solidFill>
              </a:rPr>
              <a:t>shut down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9" name="아래쪽 화살표 38"/>
          <p:cNvSpPr/>
          <p:nvPr/>
        </p:nvSpPr>
        <p:spPr>
          <a:xfrm>
            <a:off x="5643570" y="1357298"/>
            <a:ext cx="71438" cy="35719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5643570" y="2285992"/>
            <a:ext cx="71438" cy="35719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5643570" y="3143248"/>
            <a:ext cx="71438" cy="35719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아래쪽 화살표 41"/>
          <p:cNvSpPr/>
          <p:nvPr/>
        </p:nvSpPr>
        <p:spPr>
          <a:xfrm>
            <a:off x="5643570" y="3929066"/>
            <a:ext cx="71438" cy="50006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>
            <a:off x="5643570" y="5857892"/>
            <a:ext cx="71438" cy="28575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857752" y="4429132"/>
            <a:ext cx="1857388" cy="4286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onUnbind()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7" name="아래쪽 화살표 46"/>
          <p:cNvSpPr/>
          <p:nvPr/>
        </p:nvSpPr>
        <p:spPr>
          <a:xfrm>
            <a:off x="5643570" y="4857760"/>
            <a:ext cx="71438" cy="50006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500958" y="4000504"/>
            <a:ext cx="1857388" cy="4286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onRebind()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50" name="Shape 49"/>
          <p:cNvCxnSpPr>
            <a:stCxn id="46" idx="3"/>
            <a:endCxn id="48" idx="2"/>
          </p:cNvCxnSpPr>
          <p:nvPr/>
        </p:nvCxnSpPr>
        <p:spPr>
          <a:xfrm flipV="1">
            <a:off x="6715140" y="4429132"/>
            <a:ext cx="1714512" cy="214314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8" idx="1"/>
          </p:cNvCxnSpPr>
          <p:nvPr/>
        </p:nvCxnSpPr>
        <p:spPr>
          <a:xfrm rot="10800000">
            <a:off x="5715008" y="4214818"/>
            <a:ext cx="1785950" cy="15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28" y="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앱 종료 시 자동으로  서비스 실행 시키는 예제</a:t>
            </a:r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214422"/>
            <a:ext cx="6981825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85786" y="642918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androidmanifest.xml</a:t>
            </a:r>
            <a:endParaRPr lang="ko-KR" altLang="en-US" b="1"/>
          </a:p>
        </p:txBody>
      </p:sp>
      <p:sp>
        <p:nvSpPr>
          <p:cNvPr id="5" name="직사각형 4"/>
          <p:cNvSpPr/>
          <p:nvPr/>
        </p:nvSpPr>
        <p:spPr>
          <a:xfrm>
            <a:off x="1714480" y="2500306"/>
            <a:ext cx="4429156" cy="4286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8662" y="3571876"/>
            <a:ext cx="650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브로드캐스트 리시버를 반드시 </a:t>
            </a:r>
            <a:r>
              <a:rPr lang="en-US" altLang="ko-KR" smtClean="0"/>
              <a:t>manifest.xml</a:t>
            </a:r>
            <a:r>
              <a:rPr lang="ko-KR" altLang="en-US" smtClean="0"/>
              <a:t>에 등록한다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0"/>
            <a:ext cx="70485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786322"/>
            <a:ext cx="80010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785918" y="5214950"/>
            <a:ext cx="7358082" cy="13573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57224" y="785794"/>
            <a:ext cx="7486650" cy="3095625"/>
            <a:chOff x="857224" y="428604"/>
            <a:chExt cx="7486650" cy="309562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7224" y="428604"/>
              <a:ext cx="7486650" cy="30956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3" name="직사각형 2"/>
            <p:cNvSpPr/>
            <p:nvPr/>
          </p:nvSpPr>
          <p:spPr>
            <a:xfrm>
              <a:off x="2214546" y="2285992"/>
              <a:ext cx="4714908" cy="4286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14348" y="0"/>
            <a:ext cx="7705725" cy="7262829"/>
            <a:chOff x="714348" y="500042"/>
            <a:chExt cx="7705725" cy="726282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00042"/>
              <a:ext cx="6067425" cy="2276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2857496"/>
              <a:ext cx="7705725" cy="490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1604" y="0"/>
            <a:ext cx="55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실행 결과</a:t>
            </a:r>
            <a:endParaRPr lang="ko-KR" altLang="en-US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42918"/>
            <a:ext cx="3618302" cy="48244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785794"/>
            <a:ext cx="3350409" cy="4467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929190" y="5500702"/>
            <a:ext cx="3857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종료키를 누를 때 화면이 종료 되면서 브로드캐스트 리시버를 호출해서</a:t>
            </a:r>
            <a:endParaRPr lang="en-US" altLang="ko-KR" b="1" smtClean="0">
              <a:solidFill>
                <a:srgbClr val="FF0000"/>
              </a:solidFill>
            </a:endParaRPr>
          </a:p>
          <a:p>
            <a:r>
              <a:rPr lang="ko-KR" altLang="en-US" b="1" smtClean="0">
                <a:solidFill>
                  <a:srgbClr val="FF0000"/>
                </a:solidFill>
              </a:rPr>
              <a:t>서비스를 실행한다</a:t>
            </a:r>
            <a:r>
              <a:rPr lang="en-US" altLang="ko-KR" b="1" smtClean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0"/>
            <a:ext cx="7572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Thread </a:t>
            </a:r>
            <a:r>
              <a:rPr lang="ko-KR" altLang="en-US" sz="2000" b="1" dirty="0" smtClean="0"/>
              <a:t>이용하기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714348" y="1071546"/>
            <a:ext cx="2714644" cy="5500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928802"/>
            <a:ext cx="2507645" cy="1357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5072074"/>
            <a:ext cx="4214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Main(UI)</a:t>
            </a:r>
          </a:p>
          <a:p>
            <a:pPr algn="ctr"/>
            <a:r>
              <a:rPr lang="en-US" altLang="ko-KR" sz="2000" b="1" dirty="0" smtClean="0"/>
              <a:t>Thread</a:t>
            </a:r>
            <a:endParaRPr lang="ko-KR" altLang="en-US" sz="2000" b="1" dirty="0"/>
          </a:p>
        </p:txBody>
      </p:sp>
      <p:sp>
        <p:nvSpPr>
          <p:cNvPr id="7" name="직사각형 6"/>
          <p:cNvSpPr/>
          <p:nvPr/>
        </p:nvSpPr>
        <p:spPr>
          <a:xfrm>
            <a:off x="5429256" y="2071678"/>
            <a:ext cx="2714644" cy="4143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86116" y="3143248"/>
            <a:ext cx="214314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572132" y="3000372"/>
            <a:ext cx="2428892" cy="2214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Code...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...........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............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2066" y="5500702"/>
            <a:ext cx="371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Thread</a:t>
            </a:r>
            <a:endParaRPr lang="ko-KR" altLang="en-US" sz="20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00042"/>
            <a:ext cx="7064859" cy="4929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4200525" cy="608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095875"/>
            <a:ext cx="8267700" cy="176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929058" y="1428736"/>
            <a:ext cx="614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다른 </a:t>
            </a:r>
            <a:r>
              <a:rPr lang="ko-KR" altLang="en-US" b="1" dirty="0" err="1" smtClean="0"/>
              <a:t>쓰레드에서</a:t>
            </a:r>
            <a:r>
              <a:rPr lang="ko-KR" altLang="en-US" b="1" dirty="0" smtClean="0"/>
              <a:t> 메인 </a:t>
            </a:r>
            <a:r>
              <a:rPr lang="ko-KR" altLang="en-US" b="1" dirty="0" err="1" smtClean="0"/>
              <a:t>쓰레드에</a:t>
            </a:r>
            <a:r>
              <a:rPr lang="ko-KR" altLang="en-US" b="1" dirty="0" smtClean="0"/>
              <a:t> 직접 접근했으므로 </a:t>
            </a:r>
            <a:endParaRPr lang="en-US" altLang="ko-KR" b="1" dirty="0" smtClean="0"/>
          </a:p>
          <a:p>
            <a:r>
              <a:rPr lang="ko-KR" altLang="en-US" b="1" dirty="0" smtClean="0"/>
              <a:t>에러가 발생한다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348" y="642918"/>
            <a:ext cx="2714644" cy="59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714356"/>
            <a:ext cx="2507645" cy="1357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5786454"/>
            <a:ext cx="4214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Main(UI)</a:t>
            </a:r>
          </a:p>
          <a:p>
            <a:pPr algn="ctr"/>
            <a:r>
              <a:rPr lang="en-US" altLang="ko-KR" sz="2000" b="1" dirty="0" smtClean="0"/>
              <a:t>Thread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5429256" y="857232"/>
            <a:ext cx="2714644" cy="564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286116" y="1928802"/>
            <a:ext cx="214314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572132" y="1071546"/>
            <a:ext cx="2428892" cy="2214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Code...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...........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............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2066" y="5929330"/>
            <a:ext cx="371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Thread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85852" y="0"/>
            <a:ext cx="700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핸들러</a:t>
            </a:r>
            <a:r>
              <a:rPr lang="ko-KR" altLang="en-US" sz="2000" b="1" dirty="0" smtClean="0"/>
              <a:t> 이용하기</a:t>
            </a:r>
            <a:endParaRPr lang="ko-KR" alt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286124"/>
            <a:ext cx="2500330" cy="2143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5643570" y="4000504"/>
            <a:ext cx="2357454" cy="1571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Handler.sendMessage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357554" y="4714884"/>
            <a:ext cx="21431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714356"/>
            <a:ext cx="6391275" cy="544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71604" y="214290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handler </a:t>
            </a:r>
            <a:r>
              <a:rPr lang="ko-KR" altLang="en-US" b="1" dirty="0" smtClean="0"/>
              <a:t>이용해서 메시지 표시하기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285728"/>
            <a:ext cx="650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1-2.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서비스를 호출하는 방법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1071546"/>
            <a:ext cx="6215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1. Context.startService()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메소드를 호출하는 방법</a:t>
            </a: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2. Context.bindService()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메소드를 호출하는 방법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786" y="2214554"/>
            <a:ext cx="650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1-3.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서비스 메소드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85720" y="2786058"/>
          <a:ext cx="8501122" cy="442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148"/>
                <a:gridCol w="521497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메소드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설명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Application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  getApplication()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현재  서비스가 가지고 있는 애플리케이션 객체를 반환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IBinder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onBinder(Intent intent)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smtClean="0">
                          <a:latin typeface="굴림" pitchFamily="50" charset="-127"/>
                          <a:ea typeface="굴림" pitchFamily="50" charset="-127"/>
                        </a:rPr>
                        <a:t>다른 컴포넌트와 통신할 수 있는 바인더를 반환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void onConfigurationChanged(Configuration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newConfig)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컴포넌트가 동작하고 있는 동안에 디바이스 설정이 변경되면 불려지게 되는 메소드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void onCreate()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서비스가 생성되면 가장 먼저 불려지는 메소드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void onDestroy()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서비스가 소멸되면 가장 마지막에 불려지는 메소드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void onLowMemory()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시스템에서 메모리가 부족할 때 호출되는 메소드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onRebid(intent intent)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서비스에 연결된 상태인데  다시 접속을  하여 불리는 메소드</a:t>
                      </a:r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</a:p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onStartCommand(Intent intent, int flag,int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startId)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Context.startService(Intent)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aseline="0" smtClean="0">
                          <a:latin typeface="굴림" pitchFamily="50" charset="-127"/>
                          <a:ea typeface="굴림" pitchFamily="50" charset="-127"/>
                        </a:rPr>
                        <a:t>로 시작하였을 때 호출되는 메소드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boolean onUnbind(Intent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intent)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서비스에  연결을 종료하려고 할 때 호출되는 메소드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4152900" cy="6134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428604"/>
            <a:ext cx="4191000" cy="602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3643306" y="714356"/>
            <a:ext cx="5286412" cy="5786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14414" y="0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핸들러를 이용해서 쓰레드 간 메시지를 전송하는 방법</a:t>
            </a:r>
            <a:endParaRPr lang="ko-KR" altLang="en-US" b="1"/>
          </a:p>
        </p:txBody>
      </p:sp>
      <p:sp>
        <p:nvSpPr>
          <p:cNvPr id="3" name="모서리가 둥근 직사각형 2"/>
          <p:cNvSpPr/>
          <p:nvPr/>
        </p:nvSpPr>
        <p:spPr>
          <a:xfrm>
            <a:off x="357158" y="2500306"/>
            <a:ext cx="1571636" cy="571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쓰레드</a:t>
            </a:r>
            <a:r>
              <a:rPr lang="en-US" altLang="ko-KR" sz="1400" b="1" smtClean="0">
                <a:solidFill>
                  <a:schemeClr val="tx1"/>
                </a:solidFill>
              </a:rPr>
              <a:t>1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43372" y="2000240"/>
            <a:ext cx="2857520" cy="2500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72298" y="3357562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메시지큐</a:t>
            </a:r>
            <a:endParaRPr lang="en-US" altLang="ko-KR" b="1" smtClean="0"/>
          </a:p>
          <a:p>
            <a:r>
              <a:rPr lang="en-US" altLang="ko-KR" b="1" smtClean="0"/>
              <a:t>(Message Queue)</a:t>
            </a:r>
            <a:endParaRPr lang="ko-KR" altLang="en-US" b="1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7158" y="4214818"/>
            <a:ext cx="1571636" cy="571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쓰레드</a:t>
            </a:r>
            <a:r>
              <a:rPr lang="en-US" altLang="ko-KR" sz="1400" b="1" smtClean="0">
                <a:solidFill>
                  <a:schemeClr val="tx1"/>
                </a:solidFill>
              </a:rPr>
              <a:t>2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1953491" y="4613564"/>
            <a:ext cx="3768436" cy="1004454"/>
          </a:xfrm>
          <a:custGeom>
            <a:avLst/>
            <a:gdLst>
              <a:gd name="connsiteX0" fmla="*/ 0 w 3768436"/>
              <a:gd name="connsiteY0" fmla="*/ 0 h 1004454"/>
              <a:gd name="connsiteX1" fmla="*/ 2784764 w 3768436"/>
              <a:gd name="connsiteY1" fmla="*/ 997527 h 1004454"/>
              <a:gd name="connsiteX2" fmla="*/ 3768436 w 3768436"/>
              <a:gd name="connsiteY2" fmla="*/ 41563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8436" h="1004454">
                <a:moveTo>
                  <a:pt x="0" y="0"/>
                </a:moveTo>
                <a:cubicBezTo>
                  <a:pt x="1078345" y="495300"/>
                  <a:pt x="2156691" y="990600"/>
                  <a:pt x="2784764" y="997527"/>
                </a:cubicBezTo>
                <a:cubicBezTo>
                  <a:pt x="3412837" y="1004454"/>
                  <a:pt x="3590636" y="523008"/>
                  <a:pt x="3768436" y="41563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579418" y="3144982"/>
            <a:ext cx="3726873" cy="2189018"/>
          </a:xfrm>
          <a:custGeom>
            <a:avLst/>
            <a:gdLst>
              <a:gd name="connsiteX0" fmla="*/ 0 w 3726873"/>
              <a:gd name="connsiteY0" fmla="*/ 0 h 2189018"/>
              <a:gd name="connsiteX1" fmla="*/ 2660073 w 3726873"/>
              <a:gd name="connsiteY1" fmla="*/ 1953491 h 2189018"/>
              <a:gd name="connsiteX2" fmla="*/ 3726873 w 3726873"/>
              <a:gd name="connsiteY2" fmla="*/ 1413163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6873" h="2189018">
                <a:moveTo>
                  <a:pt x="0" y="0"/>
                </a:moveTo>
                <a:cubicBezTo>
                  <a:pt x="1019464" y="858982"/>
                  <a:pt x="2038928" y="1717964"/>
                  <a:pt x="2660073" y="1953491"/>
                </a:cubicBezTo>
                <a:cubicBezTo>
                  <a:pt x="3281218" y="2189018"/>
                  <a:pt x="3504045" y="1801090"/>
                  <a:pt x="3726873" y="1413163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4546" y="335756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sendMessage</a:t>
            </a:r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2214546" y="5357826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sendMessage</a:t>
            </a:r>
            <a:endParaRPr lang="ko-KR" altLang="en-US" b="1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00562" y="3643314"/>
            <a:ext cx="2071702" cy="5000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Message </a:t>
            </a:r>
            <a:r>
              <a:rPr lang="ko-KR" altLang="en-US" b="1" smtClean="0">
                <a:solidFill>
                  <a:schemeClr val="tx1"/>
                </a:solidFill>
              </a:rPr>
              <a:t>객체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00562" y="3000372"/>
            <a:ext cx="2071702" cy="5000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Message </a:t>
            </a:r>
            <a:r>
              <a:rPr lang="ko-KR" altLang="en-US" b="1" smtClean="0">
                <a:solidFill>
                  <a:schemeClr val="tx1"/>
                </a:solidFill>
              </a:rPr>
              <a:t>객체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00562" y="2357430"/>
            <a:ext cx="2071702" cy="5000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Message </a:t>
            </a:r>
            <a:r>
              <a:rPr lang="ko-KR" altLang="en-US" b="1" smtClean="0">
                <a:solidFill>
                  <a:schemeClr val="tx1"/>
                </a:solidFill>
              </a:rPr>
              <a:t>객체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3178959" y="3107529"/>
            <a:ext cx="235745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43372" y="1357298"/>
            <a:ext cx="2786082" cy="5000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핸들러</a:t>
            </a:r>
            <a:r>
              <a:rPr lang="en-US" altLang="ko-KR" b="1" smtClean="0">
                <a:solidFill>
                  <a:schemeClr val="tx1"/>
                </a:solidFill>
              </a:rPr>
              <a:t>(Handler)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85984" y="2928934"/>
            <a:ext cx="357190" cy="3571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1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500298" y="4500570"/>
            <a:ext cx="357190" cy="3571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2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715140" y="2643182"/>
            <a:ext cx="357190" cy="3571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3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927273" y="1226127"/>
            <a:ext cx="496454" cy="637310"/>
          </a:xfrm>
          <a:custGeom>
            <a:avLst/>
            <a:gdLst>
              <a:gd name="connsiteX0" fmla="*/ 0 w 496454"/>
              <a:gd name="connsiteY0" fmla="*/ 256309 h 637310"/>
              <a:gd name="connsiteX1" fmla="*/ 290945 w 496454"/>
              <a:gd name="connsiteY1" fmla="*/ 48491 h 637310"/>
              <a:gd name="connsiteX2" fmla="*/ 471054 w 496454"/>
              <a:gd name="connsiteY2" fmla="*/ 547255 h 637310"/>
              <a:gd name="connsiteX3" fmla="*/ 138545 w 496454"/>
              <a:gd name="connsiteY3" fmla="*/ 588818 h 637310"/>
              <a:gd name="connsiteX4" fmla="*/ 41563 w 496454"/>
              <a:gd name="connsiteY4" fmla="*/ 464128 h 63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454" h="637310">
                <a:moveTo>
                  <a:pt x="0" y="256309"/>
                </a:moveTo>
                <a:cubicBezTo>
                  <a:pt x="106218" y="128154"/>
                  <a:pt x="212436" y="0"/>
                  <a:pt x="290945" y="48491"/>
                </a:cubicBezTo>
                <a:cubicBezTo>
                  <a:pt x="369454" y="96982"/>
                  <a:pt x="496454" y="457201"/>
                  <a:pt x="471054" y="547255"/>
                </a:cubicBezTo>
                <a:cubicBezTo>
                  <a:pt x="445654" y="637310"/>
                  <a:pt x="210127" y="602673"/>
                  <a:pt x="138545" y="588818"/>
                </a:cubicBezTo>
                <a:cubicBezTo>
                  <a:pt x="66963" y="574964"/>
                  <a:pt x="54263" y="519546"/>
                  <a:pt x="41563" y="464128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9520" y="1571612"/>
            <a:ext cx="357190" cy="3571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4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6644" y="2000240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handleMessage</a:t>
            </a:r>
            <a:endParaRPr lang="ko-KR" altLang="en-US" b="1"/>
          </a:p>
        </p:txBody>
      </p:sp>
      <p:sp>
        <p:nvSpPr>
          <p:cNvPr id="25" name="TextBox 24"/>
          <p:cNvSpPr txBox="1"/>
          <p:nvPr/>
        </p:nvSpPr>
        <p:spPr>
          <a:xfrm>
            <a:off x="7000892" y="285728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메인 쓰레드</a:t>
            </a:r>
            <a:endParaRPr lang="ko-KR" altLang="en-US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4290"/>
            <a:ext cx="9429816" cy="618630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 </a:t>
            </a:r>
            <a:r>
              <a:rPr lang="ko-KR" altLang="en-US" b="1" dirty="0" err="1" smtClean="0"/>
              <a:t>핸들러</a:t>
            </a:r>
            <a:endParaRPr lang="ko-KR" altLang="en-US" dirty="0" smtClean="0"/>
          </a:p>
          <a:p>
            <a:r>
              <a:rPr lang="ko-KR" altLang="en-US" b="1" u="sng" dirty="0" smtClean="0"/>
              <a:t>의미</a:t>
            </a:r>
            <a:endParaRPr lang="ko-KR" altLang="en-US" dirty="0" smtClean="0"/>
          </a:p>
          <a:p>
            <a:r>
              <a:rPr lang="en-US" altLang="ko-KR" b="1" dirty="0" smtClean="0"/>
              <a:t>- </a:t>
            </a:r>
            <a:r>
              <a:rPr lang="ko-KR" altLang="en-US" b="1" dirty="0" err="1" smtClean="0"/>
              <a:t>스레드</a:t>
            </a:r>
            <a:r>
              <a:rPr lang="ko-KR" altLang="en-US" b="1" dirty="0" smtClean="0"/>
              <a:t> 사이에 메시지를 보내고 처리하기 위하여 사용하는 통신 메커니즘</a:t>
            </a:r>
            <a:endParaRPr lang="ko-KR" altLang="en-US" dirty="0" smtClean="0"/>
          </a:p>
          <a:p>
            <a:r>
              <a:rPr lang="en-US" altLang="ko-KR" b="1" dirty="0" smtClean="0"/>
              <a:t>- </a:t>
            </a:r>
            <a:r>
              <a:rPr lang="ko-KR" altLang="en-US" b="1" dirty="0" err="1" smtClean="0"/>
              <a:t>스레드는</a:t>
            </a:r>
            <a:r>
              <a:rPr lang="ko-KR" altLang="en-US" b="1" dirty="0" smtClean="0"/>
              <a:t> 프로세스와 달리 자원을 공유하기 때문에 두 개의 </a:t>
            </a:r>
            <a:r>
              <a:rPr lang="ko-KR" altLang="en-US" b="1" dirty="0" err="1" smtClean="0"/>
              <a:t>스레드가</a:t>
            </a:r>
            <a:r>
              <a:rPr lang="ko-KR" altLang="en-US" b="1" dirty="0" smtClean="0"/>
              <a:t> 동시에</a:t>
            </a:r>
            <a:endParaRPr lang="ko-KR" altLang="en-US" dirty="0" smtClean="0"/>
          </a:p>
          <a:p>
            <a:r>
              <a:rPr lang="ko-KR" altLang="en-US" b="1" dirty="0" smtClean="0"/>
              <a:t>   하나의 자원을 수정한다면 동기화 문제가 발생</a:t>
            </a:r>
            <a:endParaRPr lang="ko-KR" altLang="en-US" dirty="0" smtClean="0"/>
          </a:p>
          <a:p>
            <a:r>
              <a:rPr lang="ko-KR" altLang="en-US" dirty="0" smtClean="0"/>
              <a:t> </a:t>
            </a:r>
          </a:p>
          <a:p>
            <a:r>
              <a:rPr lang="ko-KR" altLang="en-US" b="1" u="sng" dirty="0" err="1" smtClean="0"/>
              <a:t>스레드의</a:t>
            </a:r>
            <a:r>
              <a:rPr lang="ko-KR" altLang="en-US" b="1" u="sng" dirty="0" smtClean="0"/>
              <a:t> 역할 분담</a:t>
            </a:r>
            <a:endParaRPr lang="ko-KR" altLang="en-US" dirty="0" smtClean="0"/>
          </a:p>
          <a:p>
            <a:r>
              <a:rPr lang="ko-KR" altLang="en-US" b="1" dirty="0" smtClean="0"/>
              <a:t>   메인 </a:t>
            </a:r>
            <a:r>
              <a:rPr lang="ko-KR" altLang="en-US" b="1" dirty="0" err="1" smtClean="0"/>
              <a:t>스레드</a:t>
            </a:r>
            <a:r>
              <a:rPr lang="en-US" altLang="ko-KR" b="1" dirty="0" smtClean="0"/>
              <a:t>: </a:t>
            </a:r>
            <a:r>
              <a:rPr lang="ko-KR" altLang="en-US" b="1" dirty="0" smtClean="0"/>
              <a:t>사용자 인터페이스의 변경 사항을 전담</a:t>
            </a:r>
            <a:endParaRPr lang="ko-KR" altLang="en-US" dirty="0" smtClean="0"/>
          </a:p>
          <a:p>
            <a:r>
              <a:rPr lang="ko-KR" altLang="en-US" b="1" dirty="0" smtClean="0"/>
              <a:t>   서브 </a:t>
            </a:r>
            <a:r>
              <a:rPr lang="ko-KR" altLang="en-US" b="1" dirty="0" err="1" smtClean="0"/>
              <a:t>스레드</a:t>
            </a:r>
            <a:r>
              <a:rPr lang="en-US" altLang="ko-KR" b="1" dirty="0" smtClean="0"/>
              <a:t>: </a:t>
            </a:r>
            <a:r>
              <a:rPr lang="ko-KR" altLang="en-US" b="1" dirty="0" smtClean="0"/>
              <a:t>시간 소모적인 작업을 담당</a:t>
            </a:r>
            <a:r>
              <a:rPr lang="en-US" altLang="ko-KR" b="1" dirty="0" smtClean="0"/>
              <a:t>(UI</a:t>
            </a:r>
            <a:r>
              <a:rPr lang="ko-KR" altLang="en-US" b="1" dirty="0" smtClean="0"/>
              <a:t>안됨</a:t>
            </a:r>
            <a:r>
              <a:rPr lang="en-US" altLang="ko-KR" b="1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 </a:t>
            </a:r>
          </a:p>
          <a:p>
            <a:r>
              <a:rPr lang="ko-KR" altLang="en-US" b="1" u="sng" dirty="0" err="1" smtClean="0"/>
              <a:t>핸들러의</a:t>
            </a:r>
            <a:r>
              <a:rPr lang="ko-KR" altLang="en-US" b="1" u="sng" dirty="0" smtClean="0"/>
              <a:t> 역할</a:t>
            </a:r>
            <a:endParaRPr lang="ko-KR" altLang="en-US" dirty="0" smtClean="0"/>
          </a:p>
          <a:p>
            <a:r>
              <a:rPr lang="en-US" altLang="ko-KR" b="1" dirty="0" smtClean="0"/>
              <a:t>- </a:t>
            </a:r>
            <a:r>
              <a:rPr lang="ko-KR" altLang="en-US" b="1" dirty="0" smtClean="0"/>
              <a:t>두 개의 </a:t>
            </a:r>
            <a:r>
              <a:rPr lang="ko-KR" altLang="en-US" b="1" dirty="0" err="1" smtClean="0"/>
              <a:t>스레드</a:t>
            </a:r>
            <a:r>
              <a:rPr lang="ko-KR" altLang="en-US" b="1" dirty="0" smtClean="0"/>
              <a:t> 사이에 작업 내용 교환하게 함으로서 동기화 문제를 해결</a:t>
            </a:r>
            <a:endParaRPr lang="ko-KR" altLang="en-US" dirty="0" smtClean="0"/>
          </a:p>
          <a:p>
            <a:r>
              <a:rPr lang="ko-KR" altLang="en-US" dirty="0" smtClean="0"/>
              <a:t> </a:t>
            </a:r>
          </a:p>
          <a:p>
            <a:r>
              <a:rPr lang="ko-KR" altLang="en-US" b="1" u="sng" dirty="0" smtClean="0"/>
              <a:t>메시지</a:t>
            </a:r>
            <a:endParaRPr lang="ko-KR" altLang="en-US" dirty="0" smtClean="0"/>
          </a:p>
          <a:p>
            <a:r>
              <a:rPr lang="en-US" altLang="ko-KR" b="1" dirty="0" smtClean="0"/>
              <a:t>- </a:t>
            </a:r>
            <a:r>
              <a:rPr lang="ko-KR" altLang="en-US" b="1" dirty="0" smtClean="0"/>
              <a:t>생성된 </a:t>
            </a:r>
            <a:r>
              <a:rPr lang="ko-KR" altLang="en-US" b="1" dirty="0" err="1" smtClean="0"/>
              <a:t>핸들러</a:t>
            </a:r>
            <a:r>
              <a:rPr lang="ko-KR" altLang="en-US" b="1" dirty="0" smtClean="0"/>
              <a:t> 객체는 자신을 생성한 </a:t>
            </a:r>
            <a:r>
              <a:rPr lang="ko-KR" altLang="en-US" b="1" dirty="0" err="1" smtClean="0"/>
              <a:t>스레드</a:t>
            </a:r>
            <a:r>
              <a:rPr lang="ko-KR" altLang="en-US" b="1" dirty="0" smtClean="0"/>
              <a:t> 및 메시지 큐와 밀접하게 연관</a:t>
            </a:r>
            <a:endParaRPr lang="ko-KR" altLang="en-US" dirty="0" smtClean="0"/>
          </a:p>
          <a:p>
            <a:r>
              <a:rPr lang="en-US" altLang="ko-KR" b="1" dirty="0" smtClean="0"/>
              <a:t>- </a:t>
            </a:r>
            <a:r>
              <a:rPr lang="ko-KR" altLang="en-US" b="1" dirty="0" err="1" smtClean="0"/>
              <a:t>스레드가</a:t>
            </a:r>
            <a:r>
              <a:rPr lang="ko-KR" altLang="en-US" b="1" dirty="0" smtClean="0"/>
              <a:t> 메시지를 전달하면 메시지 큐에 적재</a:t>
            </a:r>
            <a:endParaRPr lang="ko-KR" altLang="en-US" dirty="0" smtClean="0"/>
          </a:p>
          <a:p>
            <a:r>
              <a:rPr lang="en-US" altLang="ko-KR" b="1" dirty="0" smtClean="0"/>
              <a:t>- </a:t>
            </a:r>
            <a:r>
              <a:rPr lang="ko-KR" altLang="en-US" b="1" dirty="0" smtClean="0"/>
              <a:t>메시지란 </a:t>
            </a:r>
            <a:r>
              <a:rPr lang="en-US" altLang="ko-KR" b="1" dirty="0" smtClean="0"/>
              <a:t>UI </a:t>
            </a:r>
            <a:r>
              <a:rPr lang="ko-KR" altLang="en-US" b="1" dirty="0" smtClean="0"/>
              <a:t>등에서 실제로 처리를 담당하는 </a:t>
            </a:r>
            <a:r>
              <a:rPr lang="ko-KR" altLang="en-US" b="1" dirty="0" err="1" smtClean="0"/>
              <a:t>스레드로</a:t>
            </a:r>
            <a:r>
              <a:rPr lang="ko-KR" altLang="en-US" b="1" dirty="0" smtClean="0"/>
              <a:t> 데이터를 전송하거나</a:t>
            </a:r>
            <a:endParaRPr lang="ko-KR" altLang="en-US" dirty="0" smtClean="0"/>
          </a:p>
          <a:p>
            <a:r>
              <a:rPr lang="ko-KR" altLang="en-US" b="1" dirty="0" smtClean="0"/>
              <a:t>   작업을 요청하기 위하여 전달하는 객체</a:t>
            </a:r>
            <a:endParaRPr lang="ko-KR" altLang="en-US" dirty="0" smtClean="0"/>
          </a:p>
          <a:p>
            <a:r>
              <a:rPr lang="en-US" altLang="ko-KR" b="1" dirty="0" smtClean="0"/>
              <a:t>- </a:t>
            </a:r>
            <a:r>
              <a:rPr lang="ko-KR" altLang="en-US" b="1" dirty="0" smtClean="0"/>
              <a:t>메시지가 도착하면 </a:t>
            </a:r>
            <a:r>
              <a:rPr lang="ko-KR" altLang="en-US" b="1" dirty="0" err="1" smtClean="0"/>
              <a:t>핸들러의</a:t>
            </a:r>
            <a:r>
              <a:rPr lang="ko-KR" altLang="en-US" b="1" dirty="0" smtClean="0"/>
              <a:t> 다음 </a:t>
            </a:r>
            <a:r>
              <a:rPr lang="ko-KR" altLang="en-US" b="1" dirty="0" err="1" smtClean="0"/>
              <a:t>메소드를</a:t>
            </a:r>
            <a:r>
              <a:rPr lang="ko-KR" altLang="en-US" b="1" dirty="0" smtClean="0"/>
              <a:t> 통하여 메시지를 수신가능</a:t>
            </a:r>
            <a:endParaRPr lang="ko-KR" altLang="en-US" dirty="0" smtClean="0"/>
          </a:p>
          <a:p>
            <a:r>
              <a:rPr lang="ko-KR" altLang="en-US" b="1" dirty="0" smtClean="0"/>
              <a:t>   </a:t>
            </a:r>
            <a:br>
              <a:rPr lang="ko-KR" altLang="en-US" b="1" dirty="0" smtClean="0"/>
            </a:b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85794"/>
            <a:ext cx="10930014" cy="507831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public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void</a:t>
            </a:r>
            <a:r>
              <a:rPr lang="ko-KR" altLang="en-US" b="1" dirty="0" smtClean="0"/>
              <a:t> </a:t>
            </a:r>
            <a:r>
              <a:rPr lang="en-US" altLang="ko-KR" b="1" dirty="0" err="1" smtClean="0"/>
              <a:t>handleMessage</a:t>
            </a:r>
            <a:r>
              <a:rPr lang="en-US" altLang="ko-KR" b="1" dirty="0" smtClean="0"/>
              <a:t> (Message </a:t>
            </a:r>
            <a:r>
              <a:rPr lang="en-US" altLang="ko-KR" b="1" dirty="0" err="1" smtClean="0"/>
              <a:t>msg</a:t>
            </a:r>
            <a:r>
              <a:rPr lang="en-US" altLang="ko-KR" b="1" dirty="0" smtClean="0"/>
              <a:t>)</a:t>
            </a:r>
            <a:endParaRPr lang="ko-KR" altLang="en-US" dirty="0" smtClean="0"/>
          </a:p>
          <a:p>
            <a:r>
              <a:rPr lang="en-US" altLang="ko-KR" b="1" dirty="0" smtClean="0"/>
              <a:t>- Message </a:t>
            </a:r>
            <a:r>
              <a:rPr lang="ko-KR" altLang="en-US" b="1" dirty="0" smtClean="0"/>
              <a:t>객체의 멤버 필드</a:t>
            </a:r>
            <a:endParaRPr lang="ko-KR" altLang="en-US" dirty="0" smtClean="0"/>
          </a:p>
          <a:p>
            <a:r>
              <a:rPr lang="ko-KR" altLang="en-US" b="1" dirty="0" smtClean="0"/>
              <a:t>   </a:t>
            </a:r>
            <a:r>
              <a:rPr lang="en-US" altLang="ko-KR" b="1" dirty="0" smtClean="0"/>
              <a:t>What : </a:t>
            </a:r>
            <a:r>
              <a:rPr lang="ko-KR" altLang="en-US" b="1" dirty="0" smtClean="0"/>
              <a:t>사용자가 정의할 수 있는 메시지 코드로써 수신자가 메시지를 식별하기 위하여 사용</a:t>
            </a:r>
            <a:endParaRPr lang="ko-KR" altLang="en-US" dirty="0" smtClean="0"/>
          </a:p>
          <a:p>
            <a:r>
              <a:rPr lang="ko-KR" altLang="en-US" b="1" dirty="0" smtClean="0"/>
              <a:t>   </a:t>
            </a:r>
            <a:r>
              <a:rPr lang="en-US" altLang="ko-KR" b="1" dirty="0" smtClean="0"/>
              <a:t>arg1</a:t>
            </a:r>
            <a:r>
              <a:rPr lang="ko-KR" altLang="en-US" b="1" dirty="0" smtClean="0"/>
              <a:t>과 </a:t>
            </a:r>
            <a:r>
              <a:rPr lang="en-US" altLang="ko-KR" b="1" dirty="0" smtClean="0"/>
              <a:t>arg2 : </a:t>
            </a:r>
            <a:r>
              <a:rPr lang="ko-KR" altLang="en-US" b="1" dirty="0" err="1" smtClean="0"/>
              <a:t>정수형으로</a:t>
            </a:r>
            <a:r>
              <a:rPr lang="ko-KR" altLang="en-US" b="1" dirty="0" smtClean="0"/>
              <a:t> 된 정보를 저장하기 위한 변수</a:t>
            </a:r>
            <a:endParaRPr lang="ko-KR" altLang="en-US" dirty="0" smtClean="0"/>
          </a:p>
          <a:p>
            <a:r>
              <a:rPr lang="ko-KR" altLang="en-US" b="1" dirty="0" smtClean="0"/>
              <a:t>   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: </a:t>
            </a:r>
            <a:r>
              <a:rPr lang="ko-KR" altLang="en-US" b="1" dirty="0" smtClean="0"/>
              <a:t>수신자에게 보낼 수 있는 임의의 객체로써 </a:t>
            </a:r>
            <a:r>
              <a:rPr lang="en-US" altLang="ko-KR" b="1" dirty="0" smtClean="0"/>
              <a:t>Object </a:t>
            </a:r>
            <a:r>
              <a:rPr lang="ko-KR" altLang="en-US" b="1" dirty="0" smtClean="0"/>
              <a:t>형식으로 정수 형식 이외의 데이터를 전달</a:t>
            </a:r>
            <a:endParaRPr lang="ko-KR" altLang="en-US" dirty="0" smtClean="0"/>
          </a:p>
          <a:p>
            <a:r>
              <a:rPr lang="ko-KR" altLang="en-US" b="1" dirty="0" smtClean="0"/>
              <a:t>   </a:t>
            </a:r>
            <a:r>
              <a:rPr lang="en-US" altLang="ko-KR" b="1" dirty="0" err="1" smtClean="0"/>
              <a:t>replyTo</a:t>
            </a:r>
            <a:r>
              <a:rPr lang="en-US" altLang="ko-KR" b="1" dirty="0" smtClean="0"/>
              <a:t> : </a:t>
            </a:r>
            <a:r>
              <a:rPr lang="ko-KR" altLang="en-US" b="1" dirty="0" smtClean="0"/>
              <a:t>기타</a:t>
            </a:r>
            <a:endParaRPr lang="ko-KR" altLang="en-US" dirty="0" smtClean="0"/>
          </a:p>
          <a:p>
            <a:r>
              <a:rPr lang="ko-KR" altLang="en-US" dirty="0" smtClean="0"/>
              <a:t> </a:t>
            </a:r>
          </a:p>
          <a:p>
            <a:r>
              <a:rPr lang="ko-KR" altLang="en-US" b="1" u="sng" dirty="0" smtClean="0"/>
              <a:t>메시지 </a:t>
            </a:r>
            <a:r>
              <a:rPr lang="ko-KR" altLang="en-US" b="1" u="sng" dirty="0" err="1" smtClean="0"/>
              <a:t>생성자</a:t>
            </a:r>
            <a:endParaRPr lang="ko-KR" altLang="en-US" dirty="0" smtClean="0"/>
          </a:p>
          <a:p>
            <a:r>
              <a:rPr lang="en-US" altLang="ko-KR" b="1" dirty="0" smtClean="0"/>
              <a:t>- public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Message ()</a:t>
            </a:r>
            <a:endParaRPr lang="ko-KR" altLang="en-US" dirty="0" smtClean="0"/>
          </a:p>
          <a:p>
            <a:r>
              <a:rPr lang="en-US" altLang="ko-KR" b="1" dirty="0" smtClean="0"/>
              <a:t>- public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static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Message obtain ()</a:t>
            </a:r>
            <a:endParaRPr lang="ko-KR" altLang="en-US" dirty="0" smtClean="0"/>
          </a:p>
          <a:p>
            <a:r>
              <a:rPr lang="en-US" altLang="ko-KR" b="1" dirty="0" smtClean="0"/>
              <a:t>- public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static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Message obtain (Handler h, </a:t>
            </a:r>
            <a:r>
              <a:rPr lang="en-US" altLang="ko-KR" b="1" dirty="0" err="1" smtClean="0"/>
              <a:t>int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what, </a:t>
            </a:r>
            <a:r>
              <a:rPr lang="en-US" altLang="ko-KR" b="1" dirty="0" err="1" smtClean="0"/>
              <a:t>int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arg1, </a:t>
            </a:r>
            <a:r>
              <a:rPr lang="en-US" altLang="ko-KR" b="1" dirty="0" err="1" smtClean="0"/>
              <a:t>int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arg2)</a:t>
            </a:r>
            <a:endParaRPr lang="ko-KR" altLang="en-US" dirty="0" smtClean="0"/>
          </a:p>
          <a:p>
            <a:r>
              <a:rPr lang="en-US" altLang="ko-KR" b="1" dirty="0" smtClean="0"/>
              <a:t>- public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static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Message obtain (Handler h, </a:t>
            </a:r>
            <a:r>
              <a:rPr lang="en-US" altLang="ko-KR" b="1" dirty="0" err="1" smtClean="0"/>
              <a:t>int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what, </a:t>
            </a:r>
            <a:r>
              <a:rPr lang="en-US" altLang="ko-KR" b="1" dirty="0" err="1" smtClean="0"/>
              <a:t>int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arg1, </a:t>
            </a:r>
            <a:r>
              <a:rPr lang="en-US" altLang="ko-KR" b="1" dirty="0" err="1" smtClean="0"/>
              <a:t>int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arg2, Object 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 </a:t>
            </a:r>
          </a:p>
          <a:p>
            <a:r>
              <a:rPr lang="ko-KR" altLang="en-US" b="1" u="sng" dirty="0" err="1" smtClean="0"/>
              <a:t>핸들러가</a:t>
            </a:r>
            <a:r>
              <a:rPr lang="ko-KR" altLang="en-US" b="1" u="sng" dirty="0" smtClean="0"/>
              <a:t> 제공하는 </a:t>
            </a:r>
            <a:r>
              <a:rPr lang="ko-KR" altLang="en-US" b="1" u="sng" dirty="0" err="1" smtClean="0"/>
              <a:t>스레드</a:t>
            </a:r>
            <a:r>
              <a:rPr lang="ko-KR" altLang="en-US" b="1" u="sng" dirty="0" smtClean="0"/>
              <a:t> 사이에 메시지를 통신하기 위한 </a:t>
            </a:r>
            <a:r>
              <a:rPr lang="ko-KR" altLang="en-US" b="1" u="sng" dirty="0" err="1" smtClean="0"/>
              <a:t>메소드</a:t>
            </a:r>
            <a:endParaRPr lang="ko-KR" altLang="en-US" dirty="0" smtClean="0"/>
          </a:p>
          <a:p>
            <a:r>
              <a:rPr lang="en-US" altLang="ko-KR" b="1" dirty="0" smtClean="0"/>
              <a:t>- public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final</a:t>
            </a:r>
            <a:r>
              <a:rPr lang="ko-KR" altLang="en-US" b="1" dirty="0" smtClean="0"/>
              <a:t> </a:t>
            </a:r>
            <a:r>
              <a:rPr lang="en-US" altLang="ko-KR" b="1" dirty="0" err="1" smtClean="0"/>
              <a:t>boolean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post (</a:t>
            </a:r>
            <a:r>
              <a:rPr lang="en-US" altLang="ko-KR" b="1" dirty="0" err="1" smtClean="0"/>
              <a:t>Runnable</a:t>
            </a:r>
            <a:r>
              <a:rPr lang="en-US" altLang="ko-KR" b="1" dirty="0" smtClean="0"/>
              <a:t> r)</a:t>
            </a:r>
            <a:endParaRPr lang="ko-KR" altLang="en-US" dirty="0" smtClean="0"/>
          </a:p>
          <a:p>
            <a:r>
              <a:rPr lang="en-US" altLang="ko-KR" b="1" dirty="0" smtClean="0"/>
              <a:t>- public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final</a:t>
            </a:r>
            <a:r>
              <a:rPr lang="ko-KR" altLang="en-US" b="1" dirty="0" smtClean="0"/>
              <a:t> </a:t>
            </a:r>
            <a:r>
              <a:rPr lang="en-US" altLang="ko-KR" b="1" dirty="0" err="1" smtClean="0"/>
              <a:t>boolean</a:t>
            </a:r>
            <a:r>
              <a:rPr lang="ko-KR" altLang="en-US" b="1" dirty="0" smtClean="0"/>
              <a:t> </a:t>
            </a:r>
            <a:r>
              <a:rPr lang="en-US" altLang="ko-KR" b="1" dirty="0" err="1" smtClean="0"/>
              <a:t>postDelayed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Runnable</a:t>
            </a:r>
            <a:r>
              <a:rPr lang="en-US" altLang="ko-KR" b="1" dirty="0" smtClean="0"/>
              <a:t> r, long</a:t>
            </a:r>
            <a:r>
              <a:rPr lang="ko-KR" altLang="en-US" b="1" dirty="0" smtClean="0"/>
              <a:t> </a:t>
            </a:r>
            <a:r>
              <a:rPr lang="en-US" altLang="ko-KR" b="1" dirty="0" err="1" smtClean="0"/>
              <a:t>delayMillis</a:t>
            </a:r>
            <a:r>
              <a:rPr lang="en-US" altLang="ko-KR" b="1" dirty="0" smtClean="0"/>
              <a:t>)</a:t>
            </a:r>
            <a:endParaRPr lang="ko-KR" altLang="en-US" dirty="0" smtClean="0"/>
          </a:p>
          <a:p>
            <a:r>
              <a:rPr lang="en-US" altLang="ko-KR" b="1" dirty="0" smtClean="0"/>
              <a:t>- public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final</a:t>
            </a:r>
            <a:r>
              <a:rPr lang="ko-KR" altLang="en-US" b="1" dirty="0" smtClean="0"/>
              <a:t> </a:t>
            </a:r>
            <a:r>
              <a:rPr lang="en-US" altLang="ko-KR" b="1" dirty="0" err="1" smtClean="0"/>
              <a:t>boolean</a:t>
            </a:r>
            <a:r>
              <a:rPr lang="ko-KR" altLang="en-US" b="1" dirty="0" smtClean="0"/>
              <a:t> </a:t>
            </a:r>
            <a:r>
              <a:rPr lang="en-US" altLang="ko-KR" b="1" dirty="0" err="1" smtClean="0"/>
              <a:t>sendEmptyMessage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int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what)</a:t>
            </a:r>
            <a:endParaRPr lang="ko-KR" altLang="en-US" dirty="0" smtClean="0"/>
          </a:p>
          <a:p>
            <a:r>
              <a:rPr lang="en-US" altLang="ko-KR" b="1" dirty="0" smtClean="0"/>
              <a:t>- public</a:t>
            </a:r>
            <a:r>
              <a:rPr lang="ko-KR" altLang="en-US" b="1" dirty="0" smtClean="0"/>
              <a:t> </a:t>
            </a:r>
            <a:r>
              <a:rPr lang="en-US" altLang="ko-KR" b="1" dirty="0" smtClean="0"/>
              <a:t>final</a:t>
            </a:r>
            <a:r>
              <a:rPr lang="ko-KR" altLang="en-US" b="1" dirty="0" smtClean="0"/>
              <a:t> </a:t>
            </a:r>
            <a:r>
              <a:rPr lang="en-US" altLang="ko-KR" b="1" dirty="0" err="1" smtClean="0"/>
              <a:t>boolean</a:t>
            </a:r>
            <a:r>
              <a:rPr lang="ko-KR" altLang="en-US" b="1" dirty="0" smtClean="0"/>
              <a:t> </a:t>
            </a:r>
            <a:r>
              <a:rPr lang="en-US" altLang="ko-KR" b="1" dirty="0" err="1" smtClean="0"/>
              <a:t>sendMessage</a:t>
            </a:r>
            <a:r>
              <a:rPr lang="en-US" altLang="ko-KR" b="1" dirty="0" smtClean="0"/>
              <a:t> (Message </a:t>
            </a:r>
            <a:r>
              <a:rPr lang="en-US" altLang="ko-KR" b="1" dirty="0" err="1" smtClean="0"/>
              <a:t>msg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642918"/>
            <a:ext cx="6429375" cy="4714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65055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4143380"/>
            <a:ext cx="597217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928794" y="1428736"/>
            <a:ext cx="4500594" cy="57150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71802" y="5500702"/>
            <a:ext cx="4000528" cy="6429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4200525" cy="6200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357165"/>
            <a:ext cx="4357686" cy="59830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28" y="0"/>
            <a:ext cx="592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post() </a:t>
            </a:r>
            <a:r>
              <a:rPr lang="ko-KR" altLang="en-US" b="1" smtClean="0"/>
              <a:t>메소드 사용 예제</a:t>
            </a:r>
            <a:endParaRPr lang="ko-KR" altLang="en-US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26"/>
            <a:ext cx="7200900" cy="2524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14414" y="1214422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my_main.xml</a:t>
            </a:r>
            <a:endParaRPr lang="ko-KR" alt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214282" y="571480"/>
            <a:ext cx="892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UI</a:t>
            </a:r>
            <a:r>
              <a:rPr lang="ko-KR" altLang="en-US" b="1" smtClean="0"/>
              <a:t>에 빠르게 접근 요구 시 많이 사용한다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0"/>
            <a:ext cx="7515225" cy="542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2285984" y="4071942"/>
            <a:ext cx="5786478" cy="107157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2910" y="357166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MainPostActivity.java</a:t>
            </a:r>
            <a:endParaRPr lang="ko-KR" altLang="en-US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0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Thread </a:t>
            </a:r>
            <a:r>
              <a:rPr lang="ko-KR" altLang="en-US" b="1" smtClean="0"/>
              <a:t>를 이용해서 이미지 교대로 표시하기</a:t>
            </a:r>
            <a:endParaRPr lang="ko-KR" altLang="en-US" b="1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500174"/>
            <a:ext cx="6267450" cy="3771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357290" y="857232"/>
            <a:ext cx="507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thread_image.xml</a:t>
            </a:r>
            <a:endParaRPr lang="ko-KR" alt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214290"/>
            <a:ext cx="650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1-4.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서비스 만드는 순서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6" y="928670"/>
            <a:ext cx="8643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1. Service </a:t>
            </a:r>
            <a:r>
              <a:rPr lang="ko-KR" altLang="en-US" b="1" dirty="0" smtClean="0">
                <a:latin typeface="굴림" pitchFamily="50" charset="-127"/>
                <a:ea typeface="굴림" pitchFamily="50" charset="-127"/>
              </a:rPr>
              <a:t>클래스를 상속받는 서비스 생성 </a:t>
            </a:r>
            <a:endParaRPr lang="en-US" altLang="ko-KR" b="1" dirty="0" smtClean="0">
              <a:latin typeface="굴림" pitchFamily="50" charset="-127"/>
              <a:ea typeface="굴림" pitchFamily="50" charset="-127"/>
            </a:endParaRPr>
          </a:p>
          <a:p>
            <a:endParaRPr lang="en-US" altLang="ko-KR" b="1" dirty="0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2.androidManifest.xml</a:t>
            </a:r>
            <a:r>
              <a:rPr lang="ko-KR" altLang="en-US" b="1" dirty="0" smtClean="0">
                <a:latin typeface="굴림" pitchFamily="50" charset="-127"/>
                <a:ea typeface="굴림" pitchFamily="50" charset="-127"/>
              </a:rPr>
              <a:t>에서 서비스를 등록</a:t>
            </a:r>
            <a:endParaRPr lang="en-US" altLang="ko-KR" b="1" dirty="0" smtClean="0">
              <a:latin typeface="굴림" pitchFamily="50" charset="-127"/>
              <a:ea typeface="굴림" pitchFamily="50" charset="-127"/>
            </a:endParaRPr>
          </a:p>
          <a:p>
            <a:endParaRPr lang="en-US" altLang="ko-KR" b="1" dirty="0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3.</a:t>
            </a:r>
            <a:r>
              <a:rPr lang="ko-KR" altLang="en-US" b="1" dirty="0" smtClean="0">
                <a:latin typeface="굴림" pitchFamily="50" charset="-127"/>
                <a:ea typeface="굴림" pitchFamily="50" charset="-127"/>
              </a:rPr>
              <a:t>다른 컴포넌트</a:t>
            </a:r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b="1" dirty="0" smtClean="0">
                <a:latin typeface="굴림" pitchFamily="50" charset="-127"/>
                <a:ea typeface="굴림" pitchFamily="50" charset="-127"/>
              </a:rPr>
              <a:t>다른 서비스</a:t>
            </a:r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b="1" dirty="0" err="1" smtClean="0">
                <a:latin typeface="굴림" pitchFamily="50" charset="-127"/>
                <a:ea typeface="굴림" pitchFamily="50" charset="-127"/>
              </a:rPr>
              <a:t>액티비티</a:t>
            </a:r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b="1" dirty="0" err="1" smtClean="0">
                <a:latin typeface="굴림" pitchFamily="50" charset="-127"/>
                <a:ea typeface="굴림" pitchFamily="50" charset="-127"/>
              </a:rPr>
              <a:t>브로드캐스트</a:t>
            </a:r>
            <a:r>
              <a:rPr lang="ko-KR" altLang="en-US" b="1" dirty="0" smtClean="0">
                <a:latin typeface="굴림" pitchFamily="50" charset="-127"/>
                <a:ea typeface="굴림" pitchFamily="50" charset="-127"/>
              </a:rPr>
              <a:t> 리시버 등</a:t>
            </a:r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) </a:t>
            </a:r>
            <a:r>
              <a:rPr lang="ko-KR" altLang="en-US" b="1" dirty="0" smtClean="0">
                <a:latin typeface="굴림" pitchFamily="50" charset="-127"/>
                <a:ea typeface="굴림" pitchFamily="50" charset="-127"/>
              </a:rPr>
              <a:t>에서 서비스를  </a:t>
            </a:r>
            <a:endParaRPr lang="en-US" altLang="ko-KR" b="1" dirty="0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b="1" dirty="0" smtClean="0"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b="1" dirty="0" smtClean="0">
                <a:latin typeface="굴림" pitchFamily="50" charset="-127"/>
                <a:ea typeface="굴림" pitchFamily="50" charset="-127"/>
              </a:rPr>
              <a:t>시작하거나 제어</a:t>
            </a:r>
            <a:endParaRPr lang="ko-KR" altLang="en-US" b="1" dirty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0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Thread </a:t>
            </a:r>
            <a:r>
              <a:rPr lang="ko-KR" altLang="en-US" b="1" smtClean="0"/>
              <a:t>를 이용해서 이미지 교대로 표시하기</a:t>
            </a:r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57166"/>
            <a:ext cx="6924675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5786454"/>
            <a:ext cx="70199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714480" y="2285992"/>
            <a:ext cx="6143668" cy="36433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791527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30" y="214290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2.AsyncTask 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596" y="100010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직접 쓰레드를 사용하지 않고 백그라운드 작업을 수행하는 기능을 제공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14282" y="2071678"/>
          <a:ext cx="8786842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3421"/>
                <a:gridCol w="439342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메소드</a:t>
                      </a:r>
                      <a:endParaRPr lang="ko-KR" altLang="en-US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abstract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Result doInBackground(Params.. params)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백그라운드 작업을 수행할 작업을 작성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void onCancelled()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cancel(boolean)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aseline="0" smtClean="0">
                          <a:latin typeface="굴림" pitchFamily="50" charset="-127"/>
                          <a:ea typeface="굴림" pitchFamily="50" charset="-127"/>
                        </a:rPr>
                        <a:t>메소드가 호출된 후 다음으로 호출되는 메소드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void onPostExecute(Result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result)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백그라운드 작업이 종료된 후 호출되는 메소드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void onProgressupdate(Progress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... values)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publishProgress(Progess...)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aseline="0" smtClean="0">
                          <a:latin typeface="굴림" pitchFamily="50" charset="-127"/>
                          <a:ea typeface="굴림" pitchFamily="50" charset="-127"/>
                        </a:rPr>
                        <a:t>메소드가 호출된 후 다음으로 호출되는 메소드로 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UI </a:t>
                      </a:r>
                      <a:r>
                        <a:rPr lang="ko-KR" altLang="en-US" sz="1400" baseline="0" smtClean="0">
                          <a:latin typeface="굴림" pitchFamily="50" charset="-127"/>
                          <a:ea typeface="굴림" pitchFamily="50" charset="-127"/>
                        </a:rPr>
                        <a:t>스레드의 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UI </a:t>
                      </a:r>
                      <a:r>
                        <a:rPr lang="ko-KR" altLang="en-US" sz="1400" baseline="0" smtClean="0">
                          <a:latin typeface="굴림" pitchFamily="50" charset="-127"/>
                          <a:ea typeface="굴림" pitchFamily="50" charset="-127"/>
                        </a:rPr>
                        <a:t>를 업데이트 함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final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void publishProgress(Progress ... values)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굴림" pitchFamily="50" charset="-127"/>
                          <a:ea typeface="굴림" pitchFamily="50" charset="-127"/>
                        </a:rPr>
                        <a:t>작업 진행률을 표시하기 위해서 </a:t>
                      </a:r>
                      <a:r>
                        <a:rPr lang="en-US" altLang="ko-KR" sz="1400" smtClean="0">
                          <a:latin typeface="굴림" pitchFamily="50" charset="-127"/>
                          <a:ea typeface="굴림" pitchFamily="50" charset="-127"/>
                        </a:rPr>
                        <a:t>doInBackground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aseline="0" smtClean="0">
                          <a:latin typeface="굴림" pitchFamily="50" charset="-127"/>
                          <a:ea typeface="굴림" pitchFamily="50" charset="-127"/>
                        </a:rPr>
                        <a:t>메소드 안쪽에서 호출된다</a:t>
                      </a:r>
                      <a:r>
                        <a:rPr lang="en-US" altLang="ko-KR" sz="1400" baseline="0" smtClean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4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4282" y="1643050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AsyncTask </a:t>
            </a:r>
            <a:r>
              <a:rPr lang="ko-KR" altLang="en-US" b="1" smtClean="0"/>
              <a:t>메소드</a:t>
            </a:r>
            <a:endParaRPr lang="ko-KR" altLang="en-US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30" y="214290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2-1.AsyncTask 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실행 순서</a:t>
            </a:r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 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87" y="1000108"/>
            <a:ext cx="8501122" cy="2585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1. onPreExecute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메소드가 호출됨</a:t>
            </a: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2. doInBackground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메소드가  호출됨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AsycnTask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실행시 넘겨준 파라미터를 받아 백그라운드 작업을 진행함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3.onProgressUpdate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메소드가 호출되면서 진행사항을 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UI 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쓰레드이 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UI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항목을 업데이트함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4.onPostExecute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메소드가 호출되면서 백그라운드 작업을 종료함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852" y="0"/>
            <a:ext cx="65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ASyncTask </a:t>
            </a:r>
            <a:r>
              <a:rPr lang="ko-KR" altLang="en-US" b="1" smtClean="0"/>
              <a:t> 메소드 파라미터 사용법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0" y="500042"/>
            <a:ext cx="978697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private TestAsyncTask extends </a:t>
            </a:r>
            <a:r>
              <a:rPr lang="en-US" altLang="ko-KR" b="1" smtClean="0">
                <a:solidFill>
                  <a:srgbClr val="FF0000"/>
                </a:solidFill>
              </a:rPr>
              <a:t>ASyncTask</a:t>
            </a:r>
            <a:r>
              <a:rPr lang="en-US" altLang="ko-KR" b="1" smtClean="0"/>
              <a:t>&lt;</a:t>
            </a:r>
            <a:r>
              <a:rPr lang="ko-KR" altLang="en-US" b="1" smtClean="0"/>
              <a:t>파라미터 타입</a:t>
            </a:r>
            <a:r>
              <a:rPr lang="en-US" altLang="ko-KR" b="1" smtClean="0"/>
              <a:t>1,</a:t>
            </a:r>
            <a:r>
              <a:rPr lang="ko-KR" altLang="en-US" b="1" smtClean="0"/>
              <a:t>파라미터 타입</a:t>
            </a:r>
            <a:r>
              <a:rPr lang="en-US" altLang="ko-KR" b="1" smtClean="0"/>
              <a:t>2,</a:t>
            </a:r>
            <a:r>
              <a:rPr lang="ko-KR" altLang="en-US" b="1" smtClean="0"/>
              <a:t>파라미터 타입</a:t>
            </a:r>
            <a:r>
              <a:rPr lang="en-US" altLang="ko-KR" b="1" smtClean="0"/>
              <a:t>3) 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214282" y="857232"/>
            <a:ext cx="557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객체 생성 시 </a:t>
            </a:r>
            <a:endParaRPr lang="en-US" altLang="ko-KR" b="1" smtClean="0"/>
          </a:p>
        </p:txBody>
      </p:sp>
      <p:sp>
        <p:nvSpPr>
          <p:cNvPr id="5" name="TextBox 4"/>
          <p:cNvSpPr txBox="1"/>
          <p:nvPr/>
        </p:nvSpPr>
        <p:spPr>
          <a:xfrm>
            <a:off x="285720" y="1214422"/>
            <a:ext cx="807249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TestAsyncTask  asyncTask=new TestAsyncTask();</a:t>
            </a:r>
          </a:p>
          <a:p>
            <a:r>
              <a:rPr lang="en-US" altLang="ko-KR" b="1" smtClean="0"/>
              <a:t> asyncTask.execute(</a:t>
            </a:r>
            <a:r>
              <a:rPr lang="ko-KR" altLang="en-US" b="1" smtClean="0">
                <a:solidFill>
                  <a:srgbClr val="FF0000"/>
                </a:solidFill>
              </a:rPr>
              <a:t>파라미터</a:t>
            </a:r>
            <a:r>
              <a:rPr lang="en-US" altLang="ko-KR" b="1" smtClean="0">
                <a:solidFill>
                  <a:srgbClr val="FF0000"/>
                </a:solidFill>
              </a:rPr>
              <a:t> </a:t>
            </a:r>
            <a:r>
              <a:rPr lang="ko-KR" altLang="en-US" b="1" smtClean="0">
                <a:solidFill>
                  <a:srgbClr val="FF0000"/>
                </a:solidFill>
              </a:rPr>
              <a:t>타입</a:t>
            </a:r>
            <a:r>
              <a:rPr lang="en-US" altLang="ko-KR" b="1" smtClean="0">
                <a:solidFill>
                  <a:srgbClr val="FF0000"/>
                </a:solidFill>
              </a:rPr>
              <a:t>1</a:t>
            </a:r>
            <a:r>
              <a:rPr lang="en-US" altLang="ko-KR" b="1" smtClean="0"/>
              <a:t>);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285720" y="2285992"/>
            <a:ext cx="8501122" cy="48013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b="1" smtClean="0"/>
          </a:p>
          <a:p>
            <a:r>
              <a:rPr lang="en-US" altLang="ko-KR" b="1" smtClean="0"/>
              <a:t>protected </a:t>
            </a:r>
            <a:r>
              <a:rPr lang="ko-KR" altLang="en-US" b="1" smtClean="0">
                <a:solidFill>
                  <a:srgbClr val="FF0000"/>
                </a:solidFill>
              </a:rPr>
              <a:t>파라미터 타입</a:t>
            </a:r>
            <a:r>
              <a:rPr lang="en-US" altLang="ko-KR" b="1" smtClean="0">
                <a:solidFill>
                  <a:srgbClr val="FF0000"/>
                </a:solidFill>
              </a:rPr>
              <a:t>3  </a:t>
            </a:r>
            <a:r>
              <a:rPr lang="en-US" altLang="ko-KR" b="1" smtClean="0"/>
              <a:t>doInBackground(</a:t>
            </a:r>
            <a:r>
              <a:rPr lang="ko-KR" altLang="en-US" b="1" smtClean="0">
                <a:solidFill>
                  <a:srgbClr val="FF0000"/>
                </a:solidFill>
              </a:rPr>
              <a:t>타라미터 타입</a:t>
            </a:r>
            <a:r>
              <a:rPr lang="en-US" altLang="ko-KR" b="1" smtClean="0">
                <a:solidFill>
                  <a:srgbClr val="FF0000"/>
                </a:solidFill>
              </a:rPr>
              <a:t>1... param</a:t>
            </a:r>
            <a:r>
              <a:rPr lang="en-US" altLang="ko-KR" b="1" smtClean="0"/>
              <a:t>){</a:t>
            </a:r>
          </a:p>
          <a:p>
            <a:r>
              <a:rPr lang="en-US" altLang="ko-KR" b="1" smtClean="0"/>
              <a:t>   ...</a:t>
            </a:r>
          </a:p>
          <a:p>
            <a:r>
              <a:rPr lang="en-US" altLang="ko-KR" b="1" smtClean="0"/>
              <a:t>   publishProgress(</a:t>
            </a:r>
            <a:r>
              <a:rPr lang="ko-KR" altLang="en-US" b="1" smtClean="0"/>
              <a:t>데이터</a:t>
            </a:r>
            <a:r>
              <a:rPr lang="en-US" altLang="ko-KR" b="1" smtClean="0"/>
              <a:t>1);</a:t>
            </a:r>
          </a:p>
          <a:p>
            <a:endParaRPr lang="en-US" altLang="ko-KR" b="1" smtClean="0"/>
          </a:p>
          <a:p>
            <a:r>
              <a:rPr lang="en-US" altLang="ko-KR" b="1" smtClean="0"/>
              <a:t>   return </a:t>
            </a:r>
            <a:r>
              <a:rPr lang="ko-KR" altLang="en-US" b="1" smtClean="0"/>
              <a:t>데이터</a:t>
            </a:r>
            <a:r>
              <a:rPr lang="en-US" altLang="ko-KR" b="1" smtClean="0"/>
              <a:t>2</a:t>
            </a:r>
          </a:p>
          <a:p>
            <a:r>
              <a:rPr lang="en-US" altLang="ko-KR" b="1" smtClean="0"/>
              <a:t>}</a:t>
            </a:r>
          </a:p>
          <a:p>
            <a:endParaRPr lang="en-US" altLang="ko-KR" b="1" smtClean="0"/>
          </a:p>
          <a:p>
            <a:r>
              <a:rPr lang="en-US" altLang="ko-KR" b="1" smtClean="0"/>
              <a:t>protected void onProgressUpdate(</a:t>
            </a:r>
            <a:r>
              <a:rPr lang="ko-KR" altLang="en-US" b="1" smtClean="0"/>
              <a:t>파라미터타입</a:t>
            </a:r>
            <a:r>
              <a:rPr lang="en-US" altLang="ko-KR" b="1" smtClean="0"/>
              <a:t>2 ...param ){</a:t>
            </a:r>
          </a:p>
          <a:p>
            <a:endParaRPr lang="en-US" altLang="ko-KR" b="1" smtClean="0"/>
          </a:p>
          <a:p>
            <a:r>
              <a:rPr lang="en-US" altLang="ko-KR" b="1" smtClean="0"/>
              <a:t>  ...</a:t>
            </a:r>
          </a:p>
          <a:p>
            <a:r>
              <a:rPr lang="en-US" altLang="ko-KR" b="1" smtClean="0"/>
              <a:t>}</a:t>
            </a:r>
          </a:p>
          <a:p>
            <a:endParaRPr lang="en-US" altLang="ko-KR" b="1" smtClean="0"/>
          </a:p>
          <a:p>
            <a:r>
              <a:rPr lang="en-US" altLang="ko-KR" b="1" smtClean="0"/>
              <a:t>protected void onPostExecute(</a:t>
            </a:r>
            <a:r>
              <a:rPr lang="ko-KR" altLang="en-US" b="1" smtClean="0"/>
              <a:t>파라미터 타입</a:t>
            </a:r>
            <a:r>
              <a:rPr lang="en-US" altLang="ko-KR" b="1" smtClean="0"/>
              <a:t>3 ...param){</a:t>
            </a:r>
          </a:p>
          <a:p>
            <a:r>
              <a:rPr lang="en-US" altLang="ko-KR" b="1" smtClean="0"/>
              <a:t>  ...</a:t>
            </a:r>
          </a:p>
          <a:p>
            <a:r>
              <a:rPr lang="en-US" altLang="ko-KR" b="1" smtClean="0"/>
              <a:t>}</a:t>
            </a:r>
          </a:p>
          <a:p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285720" y="1857364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메소드로 인자전달</a:t>
            </a:r>
            <a:endParaRPr lang="ko-KR" altLang="en-US" b="1"/>
          </a:p>
        </p:txBody>
      </p:sp>
      <p:cxnSp>
        <p:nvCxnSpPr>
          <p:cNvPr id="32" name="직선 연결선 31"/>
          <p:cNvCxnSpPr/>
          <p:nvPr/>
        </p:nvCxnSpPr>
        <p:spPr>
          <a:xfrm rot="5400000">
            <a:off x="2750331" y="3607595"/>
            <a:ext cx="357190" cy="15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928926" y="3786190"/>
            <a:ext cx="3357586" cy="15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5400000">
            <a:off x="5858678" y="4214818"/>
            <a:ext cx="856462" cy="794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rot="5400000">
            <a:off x="964381" y="4750603"/>
            <a:ext cx="1643074" cy="15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785918" y="5572140"/>
            <a:ext cx="4071966" cy="15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5400000">
            <a:off x="5644364" y="5785660"/>
            <a:ext cx="428628" cy="1588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5400000">
            <a:off x="3322232" y="1964124"/>
            <a:ext cx="356396" cy="15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500430" y="2143116"/>
            <a:ext cx="3714776" cy="15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rot="5400000">
            <a:off x="6965173" y="2393149"/>
            <a:ext cx="500066" cy="1588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30" y="214290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2-2.AsyncTask 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실행 </a:t>
            </a:r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예제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0826" y="1500174"/>
            <a:ext cx="23431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14422"/>
            <a:ext cx="55054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0034" y="785794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UI  </a:t>
            </a:r>
            <a:r>
              <a:rPr lang="ko-KR" altLang="en-US" smtClean="0"/>
              <a:t>제작</a:t>
            </a:r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214290"/>
            <a:ext cx="628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굴림" pitchFamily="50" charset="-127"/>
                <a:ea typeface="굴림" pitchFamily="50" charset="-127"/>
              </a:rPr>
              <a:t>화면 작성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84" y="600075"/>
            <a:ext cx="9553575" cy="625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85784" y="6858000"/>
            <a:ext cx="91821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071538" y="6215082"/>
            <a:ext cx="1643074" cy="35719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8596" y="7286652"/>
            <a:ext cx="4500594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785794"/>
            <a:ext cx="3488609" cy="53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00100" y="214290"/>
            <a:ext cx="664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latin typeface="굴림" pitchFamily="50" charset="-127"/>
                <a:ea typeface="굴림" pitchFamily="50" charset="-127"/>
              </a:rPr>
              <a:t>실행결과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976332"/>
            <a:ext cx="7419975" cy="523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85786" y="547704"/>
            <a:ext cx="592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imagedown_main.xml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1571604" y="214290"/>
            <a:ext cx="671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AsyncTask</a:t>
            </a:r>
            <a:r>
              <a:rPr lang="ko-KR" altLang="en-US" b="1" smtClean="0"/>
              <a:t>를 이용해서 이미지 다운로드 예제</a:t>
            </a:r>
            <a:endParaRPr lang="ko-KR" altLang="en-US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28604"/>
            <a:ext cx="7467600" cy="458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4143372" y="642918"/>
            <a:ext cx="3500462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29058" y="2500306"/>
            <a:ext cx="2143140" cy="285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0100" y="3143248"/>
            <a:ext cx="3071834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7224" y="4572008"/>
            <a:ext cx="1643074" cy="285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18"/>
            <a:ext cx="6124575" cy="715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1.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 생성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57488" y="1428736"/>
            <a:ext cx="1714512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00042"/>
            <a:ext cx="8058150" cy="5514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3643306" y="4429132"/>
            <a:ext cx="2071702" cy="285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57224" y="3000372"/>
            <a:ext cx="4714908" cy="9286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785794"/>
            <a:ext cx="7077075" cy="483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1785918" y="3071810"/>
            <a:ext cx="5929354" cy="85725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71670" y="5000636"/>
            <a:ext cx="3000396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28" y="0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service</a:t>
            </a:r>
            <a:r>
              <a:rPr lang="ko-KR" altLang="en-US" b="1" smtClean="0"/>
              <a:t>와 </a:t>
            </a:r>
            <a:r>
              <a:rPr lang="en-US" altLang="ko-KR" b="1" smtClean="0"/>
              <a:t>thread</a:t>
            </a:r>
            <a:r>
              <a:rPr lang="ko-KR" altLang="en-US" b="1" smtClean="0"/>
              <a:t>를 이용한 알림 실습예제</a:t>
            </a:r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142984"/>
            <a:ext cx="5562600" cy="3838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785918" y="642918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ANotiContActivity.java</a:t>
            </a:r>
            <a:endParaRPr lang="ko-KR" altLang="en-US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57166"/>
            <a:ext cx="6372225" cy="404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85852" y="0"/>
            <a:ext cx="528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ANotiService.java</a:t>
            </a:r>
            <a:endParaRPr lang="ko-KR" altLang="en-US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8001000" cy="5276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0"/>
            <a:ext cx="5076825" cy="1819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714620"/>
            <a:ext cx="7343775" cy="3333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071538" y="2285992"/>
            <a:ext cx="507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androidmanifest.xml</a:t>
            </a:r>
            <a:endParaRPr lang="ko-KR" altLang="en-US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0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실행 결과</a:t>
            </a:r>
            <a:endParaRPr lang="ko-KR" altLang="en-US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08"/>
            <a:ext cx="3135170" cy="48053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0" y="1857364"/>
            <a:ext cx="3714744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071546"/>
            <a:ext cx="3289299" cy="47149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857752" y="1000108"/>
            <a:ext cx="2500330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3557787" cy="4852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928670"/>
            <a:ext cx="3132070" cy="4691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0" y="1571612"/>
            <a:ext cx="3857620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142852"/>
            <a:ext cx="55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굴림" pitchFamily="50" charset="-127"/>
                <a:ea typeface="굴림" pitchFamily="50" charset="-127"/>
              </a:rPr>
              <a:t>2.androidManifest.xml</a:t>
            </a:r>
            <a:r>
              <a:rPr lang="ko-KR" altLang="en-US" sz="2000" b="1" smtClean="0">
                <a:latin typeface="굴림" pitchFamily="50" charset="-127"/>
                <a:ea typeface="굴림" pitchFamily="50" charset="-127"/>
              </a:rPr>
              <a:t>에 등록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14356"/>
            <a:ext cx="6629400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214414" y="5643578"/>
            <a:ext cx="3571900" cy="4286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142852"/>
            <a:ext cx="742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굴림" pitchFamily="50" charset="-127"/>
                <a:ea typeface="굴림" pitchFamily="50" charset="-127"/>
              </a:rPr>
              <a:t>3.</a:t>
            </a:r>
            <a:r>
              <a:rPr lang="ko-KR" altLang="en-US" sz="2000" b="1" smtClean="0">
                <a:latin typeface="굴림" pitchFamily="50" charset="-127"/>
                <a:ea typeface="굴림" pitchFamily="50" charset="-127"/>
              </a:rPr>
              <a:t>다른 컴포넌트에서 서비스 호출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6324600" cy="404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928670"/>
            <a:ext cx="6372225" cy="4486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7500958" y="3429000"/>
            <a:ext cx="1857388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72396" y="4357694"/>
            <a:ext cx="1571604" cy="285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642918"/>
            <a:ext cx="3208082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428604"/>
            <a:ext cx="3430958" cy="556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42844" y="1071546"/>
            <a:ext cx="3286148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72066" y="4857760"/>
            <a:ext cx="2143140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1538" y="0"/>
            <a:ext cx="578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실행결과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</TotalTime>
  <Words>861</Words>
  <Application>Microsoft Office PowerPoint</Application>
  <PresentationFormat>화면 슬라이드 쇼(4:3)</PresentationFormat>
  <Paragraphs>263</Paragraphs>
  <Slides>67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7.장 서비스와 백그라운드 작업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</vt:vector>
  </TitlesOfParts>
  <Company>All USer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End User</dc:creator>
  <cp:lastModifiedBy>SENS</cp:lastModifiedBy>
  <cp:revision>249</cp:revision>
  <dcterms:created xsi:type="dcterms:W3CDTF">2012-03-16T03:12:25Z</dcterms:created>
  <dcterms:modified xsi:type="dcterms:W3CDTF">2014-11-26T02:45:34Z</dcterms:modified>
</cp:coreProperties>
</file>